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Figtree"/>
      <p:regular r:id="rId56"/>
      <p:bold r:id="rId57"/>
      <p:italic r:id="rId58"/>
      <p:boldItalic r:id="rId59"/>
    </p:embeddedFont>
    <p:embeddedFont>
      <p:font typeface="Figtree Medium"/>
      <p:regular r:id="rId60"/>
      <p:bold r:id="rId61"/>
      <p:italic r:id="rId62"/>
      <p:boldItalic r:id="rId63"/>
    </p:embeddedFont>
    <p:embeddedFont>
      <p:font typeface="Playfair Display Medium"/>
      <p:regular r:id="rId64"/>
      <p:bold r:id="rId65"/>
      <p:italic r:id="rId66"/>
      <p:boldItalic r:id="rId67"/>
    </p:embeddedFont>
    <p:embeddedFont>
      <p:font typeface="Roboto Mono"/>
      <p:regular r:id="rId68"/>
      <p:bold r:id="rId69"/>
      <p:italic r:id="rId70"/>
      <p:boldItalic r:id="rId71"/>
    </p:embeddedFont>
    <p:embeddedFont>
      <p:font typeface="Google Sans Text Medium"/>
      <p:regular r:id="rId72"/>
      <p:bold r:id="rId73"/>
      <p:italic r:id="rId74"/>
      <p:boldItalic r:id="rId75"/>
    </p:embeddedFont>
    <p:embeddedFont>
      <p:font typeface="DM Serif Display"/>
      <p:regular r:id="rId76"/>
      <p:italic r:id="rId77"/>
    </p:embeddedFont>
    <p:embeddedFont>
      <p:font typeface="Google Sans SemiBold"/>
      <p:regular r:id="rId78"/>
      <p:bold r:id="rId79"/>
      <p:italic r:id="rId80"/>
      <p:boldItalic r:id="rId81"/>
    </p:embeddedFont>
    <p:embeddedFont>
      <p:font typeface="Inter SemiBold"/>
      <p:regular r:id="rId82"/>
      <p:bold r:id="rId83"/>
      <p:italic r:id="rId84"/>
      <p:boldItalic r:id="rId85"/>
    </p:embeddedFont>
    <p:embeddedFont>
      <p:font typeface="Playfair Display"/>
      <p:regular r:id="rId86"/>
      <p:bold r:id="rId87"/>
      <p:italic r:id="rId88"/>
      <p:boldItalic r:id="rId89"/>
    </p:embeddedFont>
    <p:embeddedFont>
      <p:font typeface="Cabin"/>
      <p:regular r:id="rId90"/>
      <p:bold r:id="rId91"/>
      <p:italic r:id="rId92"/>
      <p:boldItalic r:id="rId93"/>
    </p:embeddedFont>
    <p:embeddedFont>
      <p:font typeface="Google Sans"/>
      <p:regular r:id="rId94"/>
      <p:bold r:id="rId95"/>
      <p:italic r:id="rId96"/>
      <p:boldItalic r:id="rId97"/>
    </p:embeddedFont>
    <p:embeddedFont>
      <p:font typeface="Google Sans Medium"/>
      <p:regular r:id="rId98"/>
      <p:bold r:id="rId99"/>
      <p:italic r:id="rId100"/>
      <p:boldItalic r:id="rId101"/>
    </p:embeddedFont>
    <p:embeddedFont>
      <p:font typeface="Google Sans Text"/>
      <p:regular r:id="rId102"/>
      <p:bold r:id="rId103"/>
      <p:italic r:id="rId104"/>
      <p:boldItalic r:id="rId105"/>
    </p:embeddedFont>
    <p:embeddedFont>
      <p:font typeface="DM Sans"/>
      <p:regular r:id="rId106"/>
      <p:bold r:id="rId107"/>
      <p:italic r:id="rId108"/>
      <p:boldItalic r:id="rId109"/>
    </p:embeddedFont>
    <p:embeddedFont>
      <p:font typeface="Playfair Display SemiBold"/>
      <p:regular r:id="rId110"/>
      <p:bold r:id="rId111"/>
      <p:italic r:id="rId112"/>
      <p:boldItalic r:id="rId113"/>
    </p:embeddedFont>
    <p:embeddedFont>
      <p:font typeface="Open Sa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GoogleSansText-boldItalic.fntdata"/><Relationship Id="rId104" Type="http://schemas.openxmlformats.org/officeDocument/2006/relationships/font" Target="fonts/GoogleSansText-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GoogleSansText-bold.fntdata"/><Relationship Id="rId102" Type="http://schemas.openxmlformats.org/officeDocument/2006/relationships/font" Target="fonts/GoogleSansText-regular.fntdata"/><Relationship Id="rId101" Type="http://schemas.openxmlformats.org/officeDocument/2006/relationships/font" Target="fonts/GoogleSansMedium-boldItalic.fntdata"/><Relationship Id="rId100" Type="http://schemas.openxmlformats.org/officeDocument/2006/relationships/font" Target="fonts/GoogleSans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GoogleSans-bold.fntdata"/><Relationship Id="rId94" Type="http://schemas.openxmlformats.org/officeDocument/2006/relationships/font" Target="fonts/GoogleSans-regular.fntdata"/><Relationship Id="rId97" Type="http://schemas.openxmlformats.org/officeDocument/2006/relationships/font" Target="fonts/GoogleSans-boldItalic.fntdata"/><Relationship Id="rId96" Type="http://schemas.openxmlformats.org/officeDocument/2006/relationships/font" Target="fonts/GoogleSans-italic.fntdata"/><Relationship Id="rId11" Type="http://schemas.openxmlformats.org/officeDocument/2006/relationships/slide" Target="slides/slide5.xml"/><Relationship Id="rId99" Type="http://schemas.openxmlformats.org/officeDocument/2006/relationships/font" Target="fonts/GoogleSansMedium-bold.fntdata"/><Relationship Id="rId10" Type="http://schemas.openxmlformats.org/officeDocument/2006/relationships/slide" Target="slides/slide4.xml"/><Relationship Id="rId98" Type="http://schemas.openxmlformats.org/officeDocument/2006/relationships/font" Target="fonts/GoogleSansMedium-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abin-bold.fntdata"/><Relationship Id="rId90" Type="http://schemas.openxmlformats.org/officeDocument/2006/relationships/font" Target="fonts/Cabin-regular.fntdata"/><Relationship Id="rId93" Type="http://schemas.openxmlformats.org/officeDocument/2006/relationships/font" Target="fonts/Cabin-boldItalic.fntdata"/><Relationship Id="rId92" Type="http://schemas.openxmlformats.org/officeDocument/2006/relationships/font" Target="fonts/Cabin-italic.fntdata"/><Relationship Id="rId117" Type="http://schemas.openxmlformats.org/officeDocument/2006/relationships/font" Target="fonts/OpenSans-boldItalic.fntdata"/><Relationship Id="rId116" Type="http://schemas.openxmlformats.org/officeDocument/2006/relationships/font" Target="fonts/OpenSans-italic.fntdata"/><Relationship Id="rId115" Type="http://schemas.openxmlformats.org/officeDocument/2006/relationships/font" Target="fonts/OpenSans-bold.fntdata"/><Relationship Id="rId15" Type="http://schemas.openxmlformats.org/officeDocument/2006/relationships/slide" Target="slides/slide9.xml"/><Relationship Id="rId110" Type="http://schemas.openxmlformats.org/officeDocument/2006/relationships/font" Target="fonts/PlayfairDisplaySemiBold-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regular.fntdata"/><Relationship Id="rId18" Type="http://schemas.openxmlformats.org/officeDocument/2006/relationships/slide" Target="slides/slide12.xml"/><Relationship Id="rId113" Type="http://schemas.openxmlformats.org/officeDocument/2006/relationships/font" Target="fonts/PlayfairDisplaySemiBold-boldItalic.fntdata"/><Relationship Id="rId112" Type="http://schemas.openxmlformats.org/officeDocument/2006/relationships/font" Target="fonts/PlayfairDisplaySemiBold-italic.fntdata"/><Relationship Id="rId111" Type="http://schemas.openxmlformats.org/officeDocument/2006/relationships/font" Target="fonts/PlayfairDisplaySemiBold-bold.fntdata"/><Relationship Id="rId84" Type="http://schemas.openxmlformats.org/officeDocument/2006/relationships/font" Target="fonts/InterSemiBold-italic.fntdata"/><Relationship Id="rId83" Type="http://schemas.openxmlformats.org/officeDocument/2006/relationships/font" Target="fonts/InterSemiBold-bold.fntdata"/><Relationship Id="rId86" Type="http://schemas.openxmlformats.org/officeDocument/2006/relationships/font" Target="fonts/PlayfairDisplay-regular.fntdata"/><Relationship Id="rId85" Type="http://schemas.openxmlformats.org/officeDocument/2006/relationships/font" Target="fonts/InterSemiBold-boldItalic.fntdata"/><Relationship Id="rId88" Type="http://schemas.openxmlformats.org/officeDocument/2006/relationships/font" Target="fonts/PlayfairDisplay-italic.fntdata"/><Relationship Id="rId87" Type="http://schemas.openxmlformats.org/officeDocument/2006/relationships/font" Target="fonts/PlayfairDisplay-bold.fntdata"/><Relationship Id="rId89" Type="http://schemas.openxmlformats.org/officeDocument/2006/relationships/font" Target="fonts/PlayfairDisplay-boldItalic.fntdata"/><Relationship Id="rId80" Type="http://schemas.openxmlformats.org/officeDocument/2006/relationships/font" Target="fonts/GoogleSansSemiBold-italic.fntdata"/><Relationship Id="rId82" Type="http://schemas.openxmlformats.org/officeDocument/2006/relationships/font" Target="fonts/InterSemiBold-regular.fntdata"/><Relationship Id="rId81" Type="http://schemas.openxmlformats.org/officeDocument/2006/relationships/font" Target="fonts/GoogleSans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TextMedium-bold.fntdata"/><Relationship Id="rId72" Type="http://schemas.openxmlformats.org/officeDocument/2006/relationships/font" Target="fonts/GoogleSansTextMedium-regular.fntdata"/><Relationship Id="rId75" Type="http://schemas.openxmlformats.org/officeDocument/2006/relationships/font" Target="fonts/GoogleSansTextMedium-boldItalic.fntdata"/><Relationship Id="rId74" Type="http://schemas.openxmlformats.org/officeDocument/2006/relationships/font" Target="fonts/GoogleSansTextMedium-italic.fntdata"/><Relationship Id="rId77" Type="http://schemas.openxmlformats.org/officeDocument/2006/relationships/font" Target="fonts/DMSerifDisplay-italic.fntdata"/><Relationship Id="rId76" Type="http://schemas.openxmlformats.org/officeDocument/2006/relationships/font" Target="fonts/DMSerifDisplay-regular.fntdata"/><Relationship Id="rId79" Type="http://schemas.openxmlformats.org/officeDocument/2006/relationships/font" Target="fonts/GoogleSansSemiBold-bold.fntdata"/><Relationship Id="rId78" Type="http://schemas.openxmlformats.org/officeDocument/2006/relationships/font" Target="fonts/GoogleSansSemiBold-regular.fntdata"/><Relationship Id="rId71" Type="http://schemas.openxmlformats.org/officeDocument/2006/relationships/font" Target="fonts/RobotoMono-boldItalic.fntdata"/><Relationship Id="rId70" Type="http://schemas.openxmlformats.org/officeDocument/2006/relationships/font" Target="fonts/RobotoMono-italic.fntdata"/><Relationship Id="rId62" Type="http://schemas.openxmlformats.org/officeDocument/2006/relationships/font" Target="fonts/FigtreeMedium-italic.fntdata"/><Relationship Id="rId61" Type="http://schemas.openxmlformats.org/officeDocument/2006/relationships/font" Target="fonts/FigtreeMedium-bold.fntdata"/><Relationship Id="rId64" Type="http://schemas.openxmlformats.org/officeDocument/2006/relationships/font" Target="fonts/PlayfairDisplayMedium-regular.fntdata"/><Relationship Id="rId63" Type="http://schemas.openxmlformats.org/officeDocument/2006/relationships/font" Target="fonts/FigtreeMedium-boldItalic.fntdata"/><Relationship Id="rId66" Type="http://schemas.openxmlformats.org/officeDocument/2006/relationships/font" Target="fonts/PlayfairDisplayMedium-italic.fntdata"/><Relationship Id="rId65" Type="http://schemas.openxmlformats.org/officeDocument/2006/relationships/font" Target="fonts/PlayfairDisplayMedium-bold.fntdata"/><Relationship Id="rId68" Type="http://schemas.openxmlformats.org/officeDocument/2006/relationships/font" Target="fonts/RobotoMono-regular.fntdata"/><Relationship Id="rId67" Type="http://schemas.openxmlformats.org/officeDocument/2006/relationships/font" Target="fonts/PlayfairDisplayMedium-boldItalic.fntdata"/><Relationship Id="rId60" Type="http://schemas.openxmlformats.org/officeDocument/2006/relationships/font" Target="fonts/FigtreeMedium-regular.fntdata"/><Relationship Id="rId69" Type="http://schemas.openxmlformats.org/officeDocument/2006/relationships/font" Target="fonts/RobotoMon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font" Target="fonts/Figtree-bold.fntdata"/><Relationship Id="rId56" Type="http://schemas.openxmlformats.org/officeDocument/2006/relationships/font" Target="fonts/Figtree-regular.fntdata"/><Relationship Id="rId59" Type="http://schemas.openxmlformats.org/officeDocument/2006/relationships/font" Target="fonts/Figtree-boldItalic.fntdata"/><Relationship Id="rId58" Type="http://schemas.openxmlformats.org/officeDocument/2006/relationships/font" Target="fonts/Figtre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2caa7864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2caa7864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3c84dc1d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3c84dc1d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3c84dc1d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3c84dc1d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3c84dc1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3c84dc1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9fc019251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9fc019251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49fc019251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49fc019251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7a002e29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7a002e29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a002e2915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7a002e2915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7a002e291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7a002e291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7a002e2915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7a002e2915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9fc01925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9fc01925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2caa7864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2caa7864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7a002e291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7a002e2915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42caa7864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42caa7864d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42caa7864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42caa7864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2caa7864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2caa7864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2d4e879e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2d4e879e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42d4e879e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42d4e879e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42d4e879e5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42d4e879e5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42d4e879e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42d4e879e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42d4e879e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42d4e879e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2d4e879e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42d4e879e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2caa7864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2caa7864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2caa7864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2caa7864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2caa786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42caa786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42caa7864d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42caa7864d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42caa7864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42caa7864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42caa7864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42caa7864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9fc01925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9fc01925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49fc019251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49fc019251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49fc019251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49fc019251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7a002e291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7a002e291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7a002e2915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7a002e291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2caa7864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2caa7864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7a002e2915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7a002e2915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7a002e2915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7a002e291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7a002e2915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37a002e2915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7a002e2915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7a002e2915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42d4e879e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42d4e879e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43c84dc1d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43c84dc1d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342d4e879e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42d4e879e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42caa7864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42caa7864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42d4e879e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342d4e879e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43d8bc55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43d8bc55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2d4e87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2d4e879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3c84dc1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3c84dc1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2d4e879e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2d4e879e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3c84dc1d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3c84dc1d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3c84dc1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3c84dc1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15">
    <p:spTree>
      <p:nvGrpSpPr>
        <p:cNvPr id="50" name="Shape 50"/>
        <p:cNvGrpSpPr/>
        <p:nvPr/>
      </p:nvGrpSpPr>
      <p:grpSpPr>
        <a:xfrm>
          <a:off x="0" y="0"/>
          <a:ext cx="0" cy="0"/>
          <a:chOff x="0" y="0"/>
          <a:chExt cx="0" cy="0"/>
        </a:xfrm>
      </p:grpSpPr>
      <p:sp>
        <p:nvSpPr>
          <p:cNvPr id="51" name="Google Shape;51;p13"/>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nvSpPr>
        <p:spPr>
          <a:xfrm>
            <a:off x="643875" y="835725"/>
            <a:ext cx="36291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3" name="Google Shape;53;p13"/>
          <p:cNvSpPr txBox="1"/>
          <p:nvPr>
            <p:ph type="title"/>
          </p:nvPr>
        </p:nvSpPr>
        <p:spPr>
          <a:xfrm>
            <a:off x="766500" y="912175"/>
            <a:ext cx="3823500" cy="9276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Source Serif Pro"/>
              <a:buNone/>
              <a:defRPr>
                <a:latin typeface="Source Serif Pro"/>
                <a:ea typeface="Source Serif Pro"/>
                <a:cs typeface="Source Serif Pro"/>
                <a:sym typeface="Source Serif Pr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13"/>
          <p:cNvSpPr txBox="1"/>
          <p:nvPr>
            <p:ph idx="1" type="body"/>
          </p:nvPr>
        </p:nvSpPr>
        <p:spPr>
          <a:xfrm>
            <a:off x="909225" y="2464150"/>
            <a:ext cx="3312000" cy="21705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1pPr>
            <a:lvl2pPr indent="-285750" lvl="1" marL="9144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2pPr>
            <a:lvl3pPr indent="-285750" lvl="2" marL="13716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3pPr>
            <a:lvl4pPr indent="-285750" lvl="3" marL="18288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4pPr>
            <a:lvl5pPr indent="-285750" lvl="4" marL="22860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5pPr>
            <a:lvl6pPr indent="-285750" lvl="5" marL="27432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6pPr>
            <a:lvl7pPr indent="-285750" lvl="6" marL="32004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7pPr>
            <a:lvl8pPr indent="-285750" lvl="7" marL="36576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8pPr>
            <a:lvl9pPr indent="-285750" lvl="8" marL="4114800">
              <a:spcBef>
                <a:spcPts val="0"/>
              </a:spcBef>
              <a:spcAft>
                <a:spcPts val="0"/>
              </a:spcAft>
              <a:buClr>
                <a:srgbClr val="000000"/>
              </a:buClr>
              <a:buSzPts val="900"/>
              <a:buFont typeface="Open Sans"/>
              <a:buChar char="■"/>
              <a:defRPr sz="900">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29">
    <p:spTree>
      <p:nvGrpSpPr>
        <p:cNvPr id="55" name="Shape 55"/>
        <p:cNvGrpSpPr/>
        <p:nvPr/>
      </p:nvGrpSpPr>
      <p:grpSpPr>
        <a:xfrm>
          <a:off x="0" y="0"/>
          <a:ext cx="0" cy="0"/>
          <a:chOff x="0" y="0"/>
          <a:chExt cx="0" cy="0"/>
        </a:xfrm>
      </p:grpSpPr>
      <p:sp>
        <p:nvSpPr>
          <p:cNvPr id="56" name="Google Shape;56;p14"/>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6"/>
          <p:cNvSpPr txBox="1"/>
          <p:nvPr>
            <p:ph type="title"/>
          </p:nvPr>
        </p:nvSpPr>
        <p:spPr>
          <a:xfrm>
            <a:off x="260950" y="0"/>
            <a:ext cx="8506800" cy="772500"/>
          </a:xfrm>
          <a:prstGeom prst="rect">
            <a:avLst/>
          </a:prstGeom>
        </p:spPr>
        <p:txBody>
          <a:bodyPr anchorCtr="0" anchor="b" bIns="91425" lIns="91425" spcFirstLastPara="1" rIns="91425" wrap="square" tIns="91425">
            <a:normAutofit/>
          </a:bodyPr>
          <a:lstStyle>
            <a:lvl1pPr lvl="0">
              <a:spcBef>
                <a:spcPts val="0"/>
              </a:spcBef>
              <a:spcAft>
                <a:spcPts val="0"/>
              </a:spcAft>
              <a:buNone/>
              <a:defRPr sz="2400">
                <a:latin typeface="Open Sans"/>
                <a:ea typeface="Open Sans"/>
                <a:cs typeface="Open Sans"/>
                <a:sym typeface="Open Sans"/>
              </a:defRPr>
            </a:lvl1pPr>
            <a:lvl2pPr lvl="1">
              <a:spcBef>
                <a:spcPts val="0"/>
              </a:spcBef>
              <a:spcAft>
                <a:spcPts val="0"/>
              </a:spcAft>
              <a:buNone/>
              <a:defRPr sz="1500">
                <a:solidFill>
                  <a:srgbClr val="404345"/>
                </a:solidFill>
                <a:latin typeface="Open Sans"/>
                <a:ea typeface="Open Sans"/>
                <a:cs typeface="Open Sans"/>
                <a:sym typeface="Open Sans"/>
              </a:defRPr>
            </a:lvl2pPr>
            <a:lvl3pPr lvl="2">
              <a:spcBef>
                <a:spcPts val="0"/>
              </a:spcBef>
              <a:spcAft>
                <a:spcPts val="0"/>
              </a:spcAft>
              <a:buNone/>
              <a:defRPr sz="1500">
                <a:solidFill>
                  <a:srgbClr val="404345"/>
                </a:solidFill>
                <a:latin typeface="Open Sans"/>
                <a:ea typeface="Open Sans"/>
                <a:cs typeface="Open Sans"/>
                <a:sym typeface="Open Sans"/>
              </a:defRPr>
            </a:lvl3pPr>
            <a:lvl4pPr lvl="3">
              <a:spcBef>
                <a:spcPts val="0"/>
              </a:spcBef>
              <a:spcAft>
                <a:spcPts val="0"/>
              </a:spcAft>
              <a:buNone/>
              <a:defRPr sz="1500">
                <a:solidFill>
                  <a:srgbClr val="404345"/>
                </a:solidFill>
                <a:latin typeface="Open Sans"/>
                <a:ea typeface="Open Sans"/>
                <a:cs typeface="Open Sans"/>
                <a:sym typeface="Open Sans"/>
              </a:defRPr>
            </a:lvl4pPr>
            <a:lvl5pPr lvl="4">
              <a:spcBef>
                <a:spcPts val="0"/>
              </a:spcBef>
              <a:spcAft>
                <a:spcPts val="0"/>
              </a:spcAft>
              <a:buNone/>
              <a:defRPr sz="1500">
                <a:solidFill>
                  <a:srgbClr val="404345"/>
                </a:solidFill>
                <a:latin typeface="Open Sans"/>
                <a:ea typeface="Open Sans"/>
                <a:cs typeface="Open Sans"/>
                <a:sym typeface="Open Sans"/>
              </a:defRPr>
            </a:lvl5pPr>
            <a:lvl6pPr lvl="5">
              <a:spcBef>
                <a:spcPts val="0"/>
              </a:spcBef>
              <a:spcAft>
                <a:spcPts val="0"/>
              </a:spcAft>
              <a:buNone/>
              <a:defRPr sz="1500">
                <a:solidFill>
                  <a:srgbClr val="404345"/>
                </a:solidFill>
                <a:latin typeface="Open Sans"/>
                <a:ea typeface="Open Sans"/>
                <a:cs typeface="Open Sans"/>
                <a:sym typeface="Open Sans"/>
              </a:defRPr>
            </a:lvl6pPr>
            <a:lvl7pPr lvl="6">
              <a:spcBef>
                <a:spcPts val="0"/>
              </a:spcBef>
              <a:spcAft>
                <a:spcPts val="0"/>
              </a:spcAft>
              <a:buNone/>
              <a:defRPr sz="1500">
                <a:solidFill>
                  <a:srgbClr val="404345"/>
                </a:solidFill>
                <a:latin typeface="Open Sans"/>
                <a:ea typeface="Open Sans"/>
                <a:cs typeface="Open Sans"/>
                <a:sym typeface="Open Sans"/>
              </a:defRPr>
            </a:lvl7pPr>
            <a:lvl8pPr lvl="7">
              <a:spcBef>
                <a:spcPts val="0"/>
              </a:spcBef>
              <a:spcAft>
                <a:spcPts val="0"/>
              </a:spcAft>
              <a:buNone/>
              <a:defRPr sz="1500">
                <a:solidFill>
                  <a:srgbClr val="404345"/>
                </a:solidFill>
                <a:latin typeface="Open Sans"/>
                <a:ea typeface="Open Sans"/>
                <a:cs typeface="Open Sans"/>
                <a:sym typeface="Open Sans"/>
              </a:defRPr>
            </a:lvl8pPr>
            <a:lvl9pPr lvl="8">
              <a:spcBef>
                <a:spcPts val="0"/>
              </a:spcBef>
              <a:spcAft>
                <a:spcPts val="0"/>
              </a:spcAft>
              <a:buNone/>
              <a:defRPr sz="1500">
                <a:solidFill>
                  <a:srgbClr val="404345"/>
                </a:solidFill>
                <a:latin typeface="Open Sans"/>
                <a:ea typeface="Open Sans"/>
                <a:cs typeface="Open Sans"/>
                <a:sym typeface="Open Sans"/>
              </a:defRPr>
            </a:lvl9pPr>
          </a:lstStyle>
          <a:p/>
        </p:txBody>
      </p:sp>
      <p:sp>
        <p:nvSpPr>
          <p:cNvPr id="61" name="Google Shape;61;p16"/>
          <p:cNvSpPr txBox="1"/>
          <p:nvPr>
            <p:ph idx="1" type="body"/>
          </p:nvPr>
        </p:nvSpPr>
        <p:spPr>
          <a:xfrm>
            <a:off x="260950" y="844975"/>
            <a:ext cx="8506800" cy="3255900"/>
          </a:xfrm>
          <a:prstGeom prst="rect">
            <a:avLst/>
          </a:prstGeom>
          <a:noFill/>
          <a:ln>
            <a:noFill/>
          </a:ln>
        </p:spPr>
        <p:txBody>
          <a:bodyPr anchorCtr="0" anchor="t" bIns="91425" lIns="91425" spcFirstLastPara="1" rIns="91425" wrap="square" tIns="91425">
            <a:normAutofit/>
          </a:bodyPr>
          <a:lstStyle>
            <a:lvl1pPr indent="-342900" lvl="0" marL="457200" marR="0" algn="l">
              <a:spcBef>
                <a:spcPts val="300"/>
              </a:spcBef>
              <a:spcAft>
                <a:spcPts val="0"/>
              </a:spcAft>
              <a:buClr>
                <a:srgbClr val="404345"/>
              </a:buClr>
              <a:buSzPts val="1800"/>
              <a:buFont typeface="Open Sans"/>
              <a:buChar char="•"/>
              <a:defRPr>
                <a:solidFill>
                  <a:srgbClr val="404345"/>
                </a:solidFill>
                <a:latin typeface="Open Sans"/>
                <a:ea typeface="Open Sans"/>
                <a:cs typeface="Open Sans"/>
                <a:sym typeface="Open Sans"/>
              </a:defRPr>
            </a:lvl1pPr>
            <a:lvl2pPr indent="-317500" lvl="1" marL="9144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2pPr>
            <a:lvl3pPr indent="-317500" lvl="2" marL="13716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3pPr>
            <a:lvl4pPr indent="-317500" lvl="3" marL="18288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4pPr>
            <a:lvl5pPr indent="-317500" lvl="4" marL="2286000" marR="0" algn="l">
              <a:spcBef>
                <a:spcPts val="30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5pPr>
            <a:lvl6pPr indent="-317500" lvl="5" marL="27432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6pPr>
            <a:lvl7pPr indent="-317500" lvl="6" marL="32004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7pPr>
            <a:lvl8pPr indent="-317500" lvl="7" marL="36576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8pPr>
            <a:lvl9pPr indent="-317500" lvl="8" marL="4114800" marR="0" algn="l">
              <a:spcBef>
                <a:spcPts val="160"/>
              </a:spcBef>
              <a:spcAft>
                <a:spcPts val="0"/>
              </a:spcAft>
              <a:buClr>
                <a:srgbClr val="404345"/>
              </a:buClr>
              <a:buSzPts val="1400"/>
              <a:buFont typeface="Open Sans"/>
              <a:buChar char="»"/>
              <a:defRPr>
                <a:solidFill>
                  <a:srgbClr val="404345"/>
                </a:solidFill>
                <a:latin typeface="Open Sans"/>
                <a:ea typeface="Open Sans"/>
                <a:cs typeface="Open Sans"/>
                <a:sym typeface="Open Sans"/>
              </a:defRPr>
            </a:lvl9pPr>
          </a:lstStyle>
          <a:p/>
        </p:txBody>
      </p:sp>
      <p:sp>
        <p:nvSpPr>
          <p:cNvPr id="62" name="Google Shape;62;p16"/>
          <p:cNvSpPr txBox="1"/>
          <p:nvPr>
            <p:ph idx="12" type="sldNum"/>
          </p:nvPr>
        </p:nvSpPr>
        <p:spPr>
          <a:xfrm>
            <a:off x="8503134" y="4707201"/>
            <a:ext cx="548700" cy="393600"/>
          </a:xfrm>
          <a:prstGeom prst="rect">
            <a:avLst/>
          </a:prstGeom>
        </p:spPr>
        <p:txBody>
          <a:bodyPr anchorCtr="0" anchor="b"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7">
    <p:spTree>
      <p:nvGrpSpPr>
        <p:cNvPr id="63" name="Shape 63"/>
        <p:cNvGrpSpPr/>
        <p:nvPr/>
      </p:nvGrpSpPr>
      <p:grpSpPr>
        <a:xfrm>
          <a:off x="0" y="0"/>
          <a:ext cx="0" cy="0"/>
          <a:chOff x="0" y="0"/>
          <a:chExt cx="0" cy="0"/>
        </a:xfrm>
      </p:grpSpPr>
      <p:sp>
        <p:nvSpPr>
          <p:cNvPr id="64" name="Google Shape;64;p17"/>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6">
  <p:cSld name="TITLE_40">
    <p:spTree>
      <p:nvGrpSpPr>
        <p:cNvPr id="65" name="Shape 65"/>
        <p:cNvGrpSpPr/>
        <p:nvPr/>
      </p:nvGrpSpPr>
      <p:grpSpPr>
        <a:xfrm>
          <a:off x="0" y="0"/>
          <a:ext cx="0" cy="0"/>
          <a:chOff x="0" y="0"/>
          <a:chExt cx="0" cy="0"/>
        </a:xfrm>
      </p:grpSpPr>
      <p:sp>
        <p:nvSpPr>
          <p:cNvPr id="66" name="Google Shape;66;p18"/>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3">
  <p:cSld name="TITLE_37">
    <p:spTree>
      <p:nvGrpSpPr>
        <p:cNvPr id="67" name="Shape 67"/>
        <p:cNvGrpSpPr/>
        <p:nvPr/>
      </p:nvGrpSpPr>
      <p:grpSpPr>
        <a:xfrm>
          <a:off x="0" y="0"/>
          <a:ext cx="0" cy="0"/>
          <a:chOff x="0" y="0"/>
          <a:chExt cx="0" cy="0"/>
        </a:xfrm>
      </p:grpSpPr>
      <p:sp>
        <p:nvSpPr>
          <p:cNvPr id="68" name="Google Shape;68;p19"/>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16">
    <p:spTree>
      <p:nvGrpSpPr>
        <p:cNvPr id="69" name="Shape 69"/>
        <p:cNvGrpSpPr/>
        <p:nvPr/>
      </p:nvGrpSpPr>
      <p:grpSpPr>
        <a:xfrm>
          <a:off x="0" y="0"/>
          <a:ext cx="0" cy="0"/>
          <a:chOff x="0" y="0"/>
          <a:chExt cx="0" cy="0"/>
        </a:xfrm>
      </p:grpSpPr>
      <p:sp>
        <p:nvSpPr>
          <p:cNvPr id="70" name="Google Shape;70;p20"/>
          <p:cNvSpPr txBox="1"/>
          <p:nvPr>
            <p:ph idx="12" type="sldNum"/>
          </p:nvPr>
        </p:nvSpPr>
        <p:spPr>
          <a:xfrm>
            <a:off x="8519108" y="-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no graphics">
  <p:cSld name="Gray - no graphics">
    <p:bg>
      <p:bgPr>
        <a:solidFill>
          <a:srgbClr val="FAF7F6"/>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erif Display"/>
              <a:buNone/>
              <a:defRPr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no graphics">
  <p:cSld name="Gray - no graphics">
    <p:bg>
      <p:bgPr>
        <a:solidFill>
          <a:srgbClr val="FAF7F6"/>
        </a:solidFill>
      </p:bgPr>
    </p:bg>
    <p:spTree>
      <p:nvGrpSpPr>
        <p:cNvPr id="76" name="Shape 76"/>
        <p:cNvGrpSpPr/>
        <p:nvPr/>
      </p:nvGrpSpPr>
      <p:grpSpPr>
        <a:xfrm>
          <a:off x="0" y="0"/>
          <a:ext cx="0" cy="0"/>
          <a:chOff x="0" y="0"/>
          <a:chExt cx="0" cy="0"/>
        </a:xfrm>
      </p:grpSpPr>
      <p:sp>
        <p:nvSpPr>
          <p:cNvPr id="77" name="Google Shape;77;p23"/>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erif Display"/>
              <a:buNone/>
              <a:defRPr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_Logo">
  <p:cSld name="Green_Logo">
    <p:bg>
      <p:bgPr>
        <a:solidFill>
          <a:srgbClr val="022911"/>
        </a:solidFill>
      </p:bgPr>
    </p:bg>
    <p:spTree>
      <p:nvGrpSpPr>
        <p:cNvPr id="78" name="Shape 78"/>
        <p:cNvGrpSpPr/>
        <p:nvPr/>
      </p:nvGrpSpPr>
      <p:grpSpPr>
        <a:xfrm>
          <a:off x="0" y="0"/>
          <a:ext cx="0" cy="0"/>
          <a:chOff x="0" y="0"/>
          <a:chExt cx="0" cy="0"/>
        </a:xfrm>
      </p:grpSpPr>
      <p:sp>
        <p:nvSpPr>
          <p:cNvPr id="79" name="Google Shape;7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4"/>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81" name="Google Shape;81;p24"/>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graphics">
  <p:cSld name="Gray - graphics">
    <p:spTree>
      <p:nvGrpSpPr>
        <p:cNvPr id="82" name="Shape 82"/>
        <p:cNvGrpSpPr/>
        <p:nvPr/>
      </p:nvGrpSpPr>
      <p:grpSpPr>
        <a:xfrm>
          <a:off x="0" y="0"/>
          <a:ext cx="0" cy="0"/>
          <a:chOff x="0" y="0"/>
          <a:chExt cx="0" cy="0"/>
        </a:xfrm>
      </p:grpSpPr>
      <p:pic>
        <p:nvPicPr>
          <p:cNvPr id="83" name="Google Shape;83;p25"/>
          <p:cNvPicPr preferRelativeResize="0"/>
          <p:nvPr/>
        </p:nvPicPr>
        <p:blipFill rotWithShape="1">
          <a:blip r:embed="rId2">
            <a:alphaModFix/>
          </a:blip>
          <a:srcRect b="0" l="0" r="0" t="0"/>
          <a:stretch/>
        </p:blipFill>
        <p:spPr>
          <a:xfrm>
            <a:off x="0" y="0"/>
            <a:ext cx="9144003" cy="5143504"/>
          </a:xfrm>
          <a:prstGeom prst="rect">
            <a:avLst/>
          </a:prstGeom>
          <a:noFill/>
          <a:ln>
            <a:noFill/>
          </a:ln>
        </p:spPr>
      </p:pic>
      <p:sp>
        <p:nvSpPr>
          <p:cNvPr id="84" name="Google Shape;84;p25"/>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85" name="Google Shape;85;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25"/>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ans"/>
              <a:buNone/>
              <a:defRPr b="1" i="0" sz="2800" u="none" cap="none" strike="noStrike">
                <a:solidFill>
                  <a:schemeClr val="lt1"/>
                </a:solidFill>
                <a:latin typeface="DM Sans"/>
                <a:ea typeface="DM Sans"/>
                <a:cs typeface="DM Sans"/>
                <a:sym typeface="DM Sans"/>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pic>
        <p:nvPicPr>
          <p:cNvPr id="87" name="Google Shape;87;p25"/>
          <p:cNvPicPr preferRelativeResize="0"/>
          <p:nvPr/>
        </p:nvPicPr>
        <p:blipFill rotWithShape="1">
          <a:blip r:embed="rId3">
            <a:alphaModFix/>
          </a:blip>
          <a:srcRect b="0" l="0" r="0" t="0"/>
          <a:stretch/>
        </p:blipFill>
        <p:spPr>
          <a:xfrm>
            <a:off x="330200" y="4776225"/>
            <a:ext cx="980621" cy="185050"/>
          </a:xfrm>
          <a:prstGeom prst="rect">
            <a:avLst/>
          </a:prstGeom>
          <a:noFill/>
          <a:ln>
            <a:noFill/>
          </a:ln>
        </p:spPr>
      </p:pic>
      <p:pic>
        <p:nvPicPr>
          <p:cNvPr id="88" name="Google Shape;88;p25"/>
          <p:cNvPicPr preferRelativeResize="0"/>
          <p:nvPr/>
        </p:nvPicPr>
        <p:blipFill>
          <a:blip r:embed="rId4">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title">
  <p:cSld name="TITLE">
    <p:bg>
      <p:bgPr>
        <a:solidFill>
          <a:srgbClr val="FFFFFF"/>
        </a:solidFill>
      </p:bgPr>
    </p:bg>
    <p:spTree>
      <p:nvGrpSpPr>
        <p:cNvPr id="89" name="Shape 89"/>
        <p:cNvGrpSpPr/>
        <p:nvPr/>
      </p:nvGrpSpPr>
      <p:grpSpPr>
        <a:xfrm>
          <a:off x="0" y="0"/>
          <a:ext cx="0" cy="0"/>
          <a:chOff x="0" y="0"/>
          <a:chExt cx="0" cy="0"/>
        </a:xfrm>
      </p:grpSpPr>
      <p:sp>
        <p:nvSpPr>
          <p:cNvPr id="90" name="Google Shape;90;p26"/>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91" name="Google Shape;9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2" name="Google Shape;92;p26"/>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93" name="Google Shape;93;p26"/>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94" name="Shape 94"/>
        <p:cNvGrpSpPr/>
        <p:nvPr/>
      </p:nvGrpSpPr>
      <p:grpSpPr>
        <a:xfrm>
          <a:off x="0" y="0"/>
          <a:ext cx="0" cy="0"/>
          <a:chOff x="0" y="0"/>
          <a:chExt cx="0" cy="0"/>
        </a:xfrm>
      </p:grpSpPr>
      <p:sp>
        <p:nvSpPr>
          <p:cNvPr id="95" name="Google Shape;95;p27"/>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96" name="Google Shape;9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7"/>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2500"/>
              <a:buFont typeface="DM Sans"/>
              <a:buNone/>
              <a:defRPr b="1" i="0" sz="2800" u="none" cap="none" strike="noStrike">
                <a:solidFill>
                  <a:schemeClr val="lt1"/>
                </a:solidFill>
                <a:latin typeface="DM Sans"/>
                <a:ea typeface="DM Sans"/>
                <a:cs typeface="DM Sans"/>
                <a:sym typeface="DM Sans"/>
              </a:defRPr>
            </a:lvl1pPr>
            <a:lvl2pPr lvl="1"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2pPr>
            <a:lvl3pPr lvl="2"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3pPr>
            <a:lvl4pPr lvl="3"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4pPr>
            <a:lvl5pPr lvl="4"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5pPr>
            <a:lvl6pPr lvl="5"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6pPr>
            <a:lvl7pPr lvl="6"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7pPr>
            <a:lvl8pPr lvl="7"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8pPr>
            <a:lvl9pPr lvl="8" marR="0" algn="l">
              <a:lnSpc>
                <a:spcPct val="100000"/>
              </a:lnSpc>
              <a:spcBef>
                <a:spcPts val="0"/>
              </a:spcBef>
              <a:spcAft>
                <a:spcPts val="0"/>
              </a:spcAft>
              <a:buClr>
                <a:schemeClr val="lt1"/>
              </a:buClr>
              <a:buSzPts val="2500"/>
              <a:buFont typeface="DM Sans"/>
              <a:buNone/>
              <a:defRPr b="1" i="0" sz="2500" u="none" cap="none" strike="noStrike">
                <a:solidFill>
                  <a:schemeClr val="lt1"/>
                </a:solidFill>
                <a:latin typeface="DM Sans"/>
                <a:ea typeface="DM Sans"/>
                <a:cs typeface="DM Sans"/>
                <a:sym typeface="DM Sans"/>
              </a:defRPr>
            </a:lvl9pPr>
          </a:lstStyle>
          <a:p/>
        </p:txBody>
      </p:sp>
      <p:pic>
        <p:nvPicPr>
          <p:cNvPr id="98" name="Google Shape;98;p27"/>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99" name="Google Shape;99;p27"/>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 subtitle 1">
  <p:cSld name="Green - subtitle_1">
    <p:bg>
      <p:bgPr>
        <a:solidFill>
          <a:srgbClr val="022911"/>
        </a:solidFill>
      </p:bgPr>
    </p:bg>
    <p:spTree>
      <p:nvGrpSpPr>
        <p:cNvPr id="100" name="Shape 100"/>
        <p:cNvGrpSpPr/>
        <p:nvPr/>
      </p:nvGrpSpPr>
      <p:grpSpPr>
        <a:xfrm>
          <a:off x="0" y="0"/>
          <a:ext cx="0" cy="0"/>
          <a:chOff x="0" y="0"/>
          <a:chExt cx="0" cy="0"/>
        </a:xfrm>
      </p:grpSpPr>
      <p:sp>
        <p:nvSpPr>
          <p:cNvPr id="101" name="Google Shape;101;p28"/>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None/>
              <a:defRPr i="0" sz="800" u="none" cap="none" strike="noStrike">
                <a:solidFill>
                  <a:srgbClr val="C7C7C6"/>
                </a:solidFill>
              </a:defRPr>
            </a:lvl1pPr>
            <a:lvl2pPr lvl="1" marR="0" algn="l">
              <a:lnSpc>
                <a:spcPct val="100000"/>
              </a:lnSpc>
              <a:spcBef>
                <a:spcPts val="0"/>
              </a:spcBef>
              <a:spcAft>
                <a:spcPts val="0"/>
              </a:spcAft>
              <a:buClr>
                <a:srgbClr val="000000"/>
              </a:buClr>
              <a:buSzPts val="1400"/>
              <a:buNone/>
              <a:defRPr i="0" sz="1400" u="none" cap="none" strike="noStrike">
                <a:solidFill>
                  <a:srgbClr val="000000"/>
                </a:solidFill>
              </a:defRPr>
            </a:lvl2pPr>
            <a:lvl3pPr lvl="2" marR="0" algn="l">
              <a:lnSpc>
                <a:spcPct val="100000"/>
              </a:lnSpc>
              <a:spcBef>
                <a:spcPts val="0"/>
              </a:spcBef>
              <a:spcAft>
                <a:spcPts val="0"/>
              </a:spcAft>
              <a:buClr>
                <a:srgbClr val="000000"/>
              </a:buClr>
              <a:buSzPts val="1400"/>
              <a:buNone/>
              <a:defRPr i="0" sz="1400" u="none" cap="none" strike="noStrike">
                <a:solidFill>
                  <a:srgbClr val="000000"/>
                </a:solidFill>
              </a:defRPr>
            </a:lvl3pPr>
            <a:lvl4pPr lvl="3" marR="0" algn="l">
              <a:lnSpc>
                <a:spcPct val="100000"/>
              </a:lnSpc>
              <a:spcBef>
                <a:spcPts val="0"/>
              </a:spcBef>
              <a:spcAft>
                <a:spcPts val="0"/>
              </a:spcAft>
              <a:buClr>
                <a:srgbClr val="000000"/>
              </a:buClr>
              <a:buSzPts val="1400"/>
              <a:buNone/>
              <a:defRPr i="0" sz="1400" u="none" cap="none" strike="noStrike">
                <a:solidFill>
                  <a:srgbClr val="000000"/>
                </a:solidFill>
              </a:defRPr>
            </a:lvl4pPr>
            <a:lvl5pPr lvl="4" marR="0" algn="l">
              <a:lnSpc>
                <a:spcPct val="100000"/>
              </a:lnSpc>
              <a:spcBef>
                <a:spcPts val="0"/>
              </a:spcBef>
              <a:spcAft>
                <a:spcPts val="0"/>
              </a:spcAft>
              <a:buClr>
                <a:srgbClr val="000000"/>
              </a:buClr>
              <a:buSzPts val="1400"/>
              <a:buNone/>
              <a:defRPr i="0" sz="1400" u="none" cap="none" strike="noStrike">
                <a:solidFill>
                  <a:srgbClr val="000000"/>
                </a:solidFill>
              </a:defRPr>
            </a:lvl5pPr>
            <a:lvl6pPr lvl="5" marR="0" algn="l">
              <a:lnSpc>
                <a:spcPct val="100000"/>
              </a:lnSpc>
              <a:spcBef>
                <a:spcPts val="0"/>
              </a:spcBef>
              <a:spcAft>
                <a:spcPts val="0"/>
              </a:spcAft>
              <a:buClr>
                <a:srgbClr val="000000"/>
              </a:buClr>
              <a:buSzPts val="1400"/>
              <a:buNone/>
              <a:defRPr i="0" sz="1400" u="none" cap="none" strike="noStrike">
                <a:solidFill>
                  <a:srgbClr val="000000"/>
                </a:solidFill>
              </a:defRPr>
            </a:lvl6pPr>
            <a:lvl7pPr lvl="6" marR="0" algn="l">
              <a:lnSpc>
                <a:spcPct val="100000"/>
              </a:lnSpc>
              <a:spcBef>
                <a:spcPts val="0"/>
              </a:spcBef>
              <a:spcAft>
                <a:spcPts val="0"/>
              </a:spcAft>
              <a:buClr>
                <a:srgbClr val="000000"/>
              </a:buClr>
              <a:buSzPts val="1400"/>
              <a:buNone/>
              <a:defRPr i="0" sz="1400" u="none" cap="none" strike="noStrike">
                <a:solidFill>
                  <a:srgbClr val="000000"/>
                </a:solidFill>
              </a:defRPr>
            </a:lvl7pPr>
            <a:lvl8pPr lvl="7" marR="0" algn="l">
              <a:lnSpc>
                <a:spcPct val="100000"/>
              </a:lnSpc>
              <a:spcBef>
                <a:spcPts val="0"/>
              </a:spcBef>
              <a:spcAft>
                <a:spcPts val="0"/>
              </a:spcAft>
              <a:buClr>
                <a:srgbClr val="000000"/>
              </a:buClr>
              <a:buSzPts val="1400"/>
              <a:buNone/>
              <a:defRPr i="0" sz="1400" u="none" cap="none" strike="noStrike">
                <a:solidFill>
                  <a:srgbClr val="000000"/>
                </a:solidFill>
              </a:defRPr>
            </a:lvl8pPr>
            <a:lvl9pPr lvl="8" marR="0" algn="l">
              <a:lnSpc>
                <a:spcPct val="100000"/>
              </a:lnSpc>
              <a:spcBef>
                <a:spcPts val="0"/>
              </a:spcBef>
              <a:spcAft>
                <a:spcPts val="0"/>
              </a:spcAft>
              <a:buClr>
                <a:srgbClr val="000000"/>
              </a:buClr>
              <a:buSzPts val="1400"/>
              <a:buNone/>
              <a:defRPr i="0" sz="1400" u="none" cap="none" strike="noStrike">
                <a:solidFill>
                  <a:srgbClr val="000000"/>
                </a:solidFill>
              </a:defRPr>
            </a:lvl9pPr>
          </a:lstStyle>
          <a:p/>
        </p:txBody>
      </p:sp>
      <p:sp>
        <p:nvSpPr>
          <p:cNvPr id="102" name="Google Shape;10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8"/>
          <p:cNvSpPr txBox="1"/>
          <p:nvPr>
            <p:ph type="title"/>
          </p:nvPr>
        </p:nvSpPr>
        <p:spPr>
          <a:xfrm>
            <a:off x="562950" y="568174"/>
            <a:ext cx="7789800" cy="608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500"/>
              <a:buFont typeface="DM Sans"/>
              <a:buNone/>
              <a:defRPr b="1" i="0" sz="2800" u="none" cap="none" strike="noStrike">
                <a:solidFill>
                  <a:srgbClr val="FFFFFF"/>
                </a:solidFill>
                <a:latin typeface="DM Sans"/>
                <a:ea typeface="DM Sans"/>
                <a:cs typeface="DM Sans"/>
                <a:sym typeface="DM Sans"/>
              </a:defRPr>
            </a:lvl1pPr>
            <a:lvl2pPr lvl="1"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2pPr>
            <a:lvl3pPr lvl="2"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3pPr>
            <a:lvl4pPr lvl="3"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4pPr>
            <a:lvl5pPr lvl="4"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5pPr>
            <a:lvl6pPr lvl="5"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6pPr>
            <a:lvl7pPr lvl="6"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7pPr>
            <a:lvl8pPr lvl="7"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8pPr>
            <a:lvl9pPr lvl="8" marR="0" algn="l">
              <a:lnSpc>
                <a:spcPct val="100000"/>
              </a:lnSpc>
              <a:spcBef>
                <a:spcPts val="0"/>
              </a:spcBef>
              <a:spcAft>
                <a:spcPts val="0"/>
              </a:spcAft>
              <a:buClr>
                <a:srgbClr val="FFFFFF"/>
              </a:buClr>
              <a:buSzPts val="2500"/>
              <a:buFont typeface="DM Sans"/>
              <a:buNone/>
              <a:defRPr b="1" i="0" sz="2500" u="none" cap="none" strike="noStrike">
                <a:solidFill>
                  <a:srgbClr val="FFFFFF"/>
                </a:solidFill>
                <a:latin typeface="DM Sans"/>
                <a:ea typeface="DM Sans"/>
                <a:cs typeface="DM Sans"/>
                <a:sym typeface="DM Sans"/>
              </a:defRPr>
            </a:lvl9pPr>
          </a:lstStyle>
          <a:p/>
        </p:txBody>
      </p:sp>
      <p:pic>
        <p:nvPicPr>
          <p:cNvPr id="104" name="Google Shape;104;p28"/>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105" name="Google Shape;105;p28"/>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1">
  <p:cSld name="TITLE_1">
    <p:bg>
      <p:bgPr>
        <a:solidFill>
          <a:srgbClr val="FFFFFF"/>
        </a:solidFill>
      </p:bgPr>
    </p:bg>
    <p:spTree>
      <p:nvGrpSpPr>
        <p:cNvPr id="106" name="Shape 106"/>
        <p:cNvGrpSpPr/>
        <p:nvPr/>
      </p:nvGrpSpPr>
      <p:grpSpPr>
        <a:xfrm>
          <a:off x="0" y="0"/>
          <a:ext cx="0" cy="0"/>
          <a:chOff x="0" y="0"/>
          <a:chExt cx="0" cy="0"/>
        </a:xfrm>
      </p:grpSpPr>
      <p:sp>
        <p:nvSpPr>
          <p:cNvPr id="107" name="Google Shape;107;p29"/>
          <p:cNvSpPr txBox="1"/>
          <p:nvPr>
            <p:ph idx="1" type="subTitle"/>
          </p:nvPr>
        </p:nvSpPr>
        <p:spPr>
          <a:xfrm>
            <a:off x="6113275" y="4700025"/>
            <a:ext cx="2760600" cy="3078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C7C7C6"/>
              </a:buClr>
              <a:buSzPts val="800"/>
              <a:buFont typeface="DM Sans"/>
              <a:buNone/>
              <a:defRPr i="0" sz="800" u="none" cap="none" strike="noStrike">
                <a:solidFill>
                  <a:srgbClr val="C7C7C6"/>
                </a:solidFill>
                <a:latin typeface="DM Sans"/>
                <a:ea typeface="DM Sans"/>
                <a:cs typeface="DM Sans"/>
                <a:sym typeface="DM Sans"/>
              </a:defRPr>
            </a:lvl1pPr>
            <a:lvl2pPr lvl="1"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2pPr>
            <a:lvl3pPr lvl="2"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3pPr>
            <a:lvl4pPr lvl="3"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4pPr>
            <a:lvl5pPr lvl="4"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5pPr>
            <a:lvl6pPr lvl="5"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6pPr>
            <a:lvl7pPr lvl="6"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7pPr>
            <a:lvl8pPr lvl="7"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8pPr>
            <a:lvl9pPr lvl="8" marR="0" algn="l">
              <a:lnSpc>
                <a:spcPct val="100000"/>
              </a:lnSpc>
              <a:spcBef>
                <a:spcPts val="0"/>
              </a:spcBef>
              <a:spcAft>
                <a:spcPts val="0"/>
              </a:spcAft>
              <a:buClr>
                <a:srgbClr val="000000"/>
              </a:buClr>
              <a:buSzPts val="1400"/>
              <a:buFont typeface="DM Sans"/>
              <a:buNone/>
              <a:defRPr i="0" sz="1400" u="none" cap="none" strike="noStrike">
                <a:solidFill>
                  <a:srgbClr val="000000"/>
                </a:solidFill>
                <a:latin typeface="DM Sans"/>
                <a:ea typeface="DM Sans"/>
                <a:cs typeface="DM Sans"/>
                <a:sym typeface="DM Sans"/>
              </a:defRPr>
            </a:lvl9pPr>
          </a:lstStyle>
          <a:p/>
        </p:txBody>
      </p:sp>
      <p:sp>
        <p:nvSpPr>
          <p:cNvPr id="108" name="Google Shape;108;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900"/>
              <a:buFont typeface="Arial"/>
              <a:buNone/>
              <a:defRPr i="0" sz="900" u="none" cap="none" strike="noStrike">
                <a:solidFill>
                  <a:srgbClr val="C7C7C6"/>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9"/>
          <p:cNvPicPr preferRelativeResize="0"/>
          <p:nvPr/>
        </p:nvPicPr>
        <p:blipFill rotWithShape="1">
          <a:blip r:embed="rId2">
            <a:alphaModFix/>
          </a:blip>
          <a:srcRect b="0" l="0" r="0" t="0"/>
          <a:stretch/>
        </p:blipFill>
        <p:spPr>
          <a:xfrm>
            <a:off x="330200" y="4776225"/>
            <a:ext cx="980621" cy="185050"/>
          </a:xfrm>
          <a:prstGeom prst="rect">
            <a:avLst/>
          </a:prstGeom>
          <a:noFill/>
          <a:ln>
            <a:noFill/>
          </a:ln>
        </p:spPr>
      </p:pic>
      <p:pic>
        <p:nvPicPr>
          <p:cNvPr id="110" name="Google Shape;110;p29"/>
          <p:cNvPicPr preferRelativeResize="0"/>
          <p:nvPr/>
        </p:nvPicPr>
        <p:blipFill>
          <a:blip r:embed="rId3">
            <a:alphaModFix/>
          </a:blip>
          <a:stretch>
            <a:fillRect/>
          </a:stretch>
        </p:blipFill>
        <p:spPr>
          <a:xfrm>
            <a:off x="1424538" y="4788254"/>
            <a:ext cx="427238" cy="15139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1" name="Shape 111"/>
        <p:cNvGrpSpPr/>
        <p:nvPr/>
      </p:nvGrpSpPr>
      <p:grpSpPr>
        <a:xfrm>
          <a:off x="0" y="0"/>
          <a:ext cx="0" cy="0"/>
          <a:chOff x="0" y="0"/>
          <a:chExt cx="0" cy="0"/>
        </a:xfrm>
      </p:grpSpPr>
      <p:sp>
        <p:nvSpPr>
          <p:cNvPr id="112" name="Google Shape;112;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13" name="Google Shape;113;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grid">
  <p:cSld name="TITLE_22">
    <p:spTree>
      <p:nvGrpSpPr>
        <p:cNvPr id="115" name="Shape 115"/>
        <p:cNvGrpSpPr/>
        <p:nvPr/>
      </p:nvGrpSpPr>
      <p:grpSpPr>
        <a:xfrm>
          <a:off x="0" y="0"/>
          <a:ext cx="0" cy="0"/>
          <a:chOff x="0" y="0"/>
          <a:chExt cx="0" cy="0"/>
        </a:xfrm>
      </p:grpSpPr>
      <p:sp>
        <p:nvSpPr>
          <p:cNvPr id="116" name="Google Shape;116;p31"/>
          <p:cNvSpPr txBox="1"/>
          <p:nvPr/>
        </p:nvSpPr>
        <p:spPr>
          <a:xfrm>
            <a:off x="237800" y="4663225"/>
            <a:ext cx="1972500" cy="238200"/>
          </a:xfrm>
          <a:prstGeom prst="rect">
            <a:avLst/>
          </a:prstGeom>
          <a:noFill/>
          <a:ln>
            <a:noFill/>
          </a:ln>
        </p:spPr>
        <p:txBody>
          <a:bodyPr anchorCtr="0" anchor="b" bIns="0" lIns="0" spcFirstLastPara="1" rIns="0" wrap="square" tIns="0">
            <a:noAutofit/>
          </a:bodyPr>
          <a:lstStyle/>
          <a:p>
            <a:pPr indent="0" lvl="0" marL="0" rtl="0" algn="l">
              <a:lnSpc>
                <a:spcPct val="74000"/>
              </a:lnSpc>
              <a:spcBef>
                <a:spcPts val="0"/>
              </a:spcBef>
              <a:spcAft>
                <a:spcPts val="0"/>
              </a:spcAft>
              <a:buNone/>
            </a:pPr>
            <a:r>
              <a:rPr lang="en" sz="700">
                <a:solidFill>
                  <a:srgbClr val="9E9E9E"/>
                </a:solidFill>
                <a:latin typeface="Google Sans Text Medium"/>
                <a:ea typeface="Google Sans Text Medium"/>
                <a:cs typeface="Google Sans Text Medium"/>
                <a:sym typeface="Google Sans Text Medium"/>
              </a:rPr>
              <a:t>Insight UX</a:t>
            </a:r>
            <a:endParaRPr sz="700">
              <a:solidFill>
                <a:srgbClr val="9E9E9E"/>
              </a:solidFill>
              <a:latin typeface="Google Sans Text Medium"/>
              <a:ea typeface="Google Sans Text Medium"/>
              <a:cs typeface="Google Sans Text Medium"/>
              <a:sym typeface="Google Sans Text Medium"/>
            </a:endParaRPr>
          </a:p>
        </p:txBody>
      </p:sp>
      <p:sp>
        <p:nvSpPr>
          <p:cNvPr id="117" name="Google Shape;117;p31"/>
          <p:cNvSpPr txBox="1"/>
          <p:nvPr/>
        </p:nvSpPr>
        <p:spPr>
          <a:xfrm>
            <a:off x="6964025" y="4663350"/>
            <a:ext cx="1923000" cy="2382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700">
                <a:solidFill>
                  <a:srgbClr val="9E9E9E"/>
                </a:solidFill>
                <a:latin typeface="Google Sans Text"/>
                <a:ea typeface="Google Sans Text"/>
                <a:cs typeface="Google Sans Text"/>
                <a:sym typeface="Google Sans Text"/>
              </a:rPr>
              <a:t>Proprietary &amp; Confidential</a:t>
            </a:r>
            <a:endParaRPr sz="700">
              <a:solidFill>
                <a:srgbClr val="9E9E9E"/>
              </a:solidFill>
              <a:latin typeface="Google Sans Text"/>
              <a:ea typeface="Google Sans Text"/>
              <a:cs typeface="Google Sans Text"/>
              <a:sym typeface="Google Sans Text"/>
            </a:endParaRPr>
          </a:p>
        </p:txBody>
      </p:sp>
    </p:spTree>
  </p:cSld>
  <p:clrMapOvr>
    <a:masterClrMapping/>
  </p:clrMapOvr>
  <p:extLst>
    <p:ext uri="{DCECCB84-F9BA-43D5-87BE-67443E8EF086}">
      <p15:sldGuideLst>
        <p15:guide id="1" orient="horz" pos="150">
          <p15:clr>
            <a:srgbClr val="FA7B17"/>
          </p15:clr>
        </p15:guide>
        <p15:guide id="2" pos="150">
          <p15:clr>
            <a:srgbClr val="FA7B17"/>
          </p15:clr>
        </p15:guide>
        <p15:guide id="3" pos="5610">
          <p15:clr>
            <a:srgbClr val="FA7B17"/>
          </p15:clr>
        </p15:guide>
        <p15:guide id="4" orient="horz" pos="3090">
          <p15:clr>
            <a:srgbClr val="FA7B17"/>
          </p15:clr>
        </p15:guide>
        <p15:guide id="5" orient="horz" pos="2934">
          <p15:clr>
            <a:srgbClr val="FA7B17"/>
          </p15:clr>
        </p15:guide>
        <p15:guide id="6" orient="horz" pos="2328">
          <p15:clr>
            <a:srgbClr val="FA7B17"/>
          </p15:clr>
        </p15:guide>
        <p15:guide id="7" orient="horz" pos="2208">
          <p15:clr>
            <a:srgbClr val="FA7B17"/>
          </p15:clr>
        </p15:guide>
        <p15:guide id="8" orient="horz" pos="1601">
          <p15:clr>
            <a:srgbClr val="FA7B17"/>
          </p15:clr>
        </p15:guide>
        <p15:guide id="9" orient="horz" pos="1481">
          <p15:clr>
            <a:srgbClr val="FA7B17"/>
          </p15:clr>
        </p15:guide>
        <p15:guide id="10" orient="horz" pos="875">
          <p15:clr>
            <a:srgbClr val="FA7B17"/>
          </p15:clr>
        </p15:guide>
        <p15:guide id="11" orient="horz" pos="755">
          <p15:clr>
            <a:srgbClr val="FA7B17"/>
          </p15:clr>
        </p15:guide>
        <p15:guide id="12" pos="493">
          <p15:clr>
            <a:srgbClr val="FA7B17"/>
          </p15:clr>
        </p15:guide>
        <p15:guide id="13" pos="614">
          <p15:clr>
            <a:srgbClr val="FA7B17"/>
          </p15:clr>
        </p15:guide>
        <p15:guide id="14" pos="961">
          <p15:clr>
            <a:srgbClr val="FA7B17"/>
          </p15:clr>
        </p15:guide>
        <p15:guide id="15" pos="1079">
          <p15:clr>
            <a:srgbClr val="FA7B17"/>
          </p15:clr>
        </p15:guide>
        <p15:guide id="16" pos="1425">
          <p15:clr>
            <a:srgbClr val="FA7B17"/>
          </p15:clr>
        </p15:guide>
        <p15:guide id="17" pos="1546">
          <p15:clr>
            <a:srgbClr val="FA7B17"/>
          </p15:clr>
        </p15:guide>
        <p15:guide id="18" pos="2356">
          <p15:clr>
            <a:srgbClr val="FA7B17"/>
          </p15:clr>
        </p15:guide>
        <p15:guide id="19" pos="2477">
          <p15:clr>
            <a:srgbClr val="FA7B17"/>
          </p15:clr>
        </p15:guide>
        <p15:guide id="20" pos="2819">
          <p15:clr>
            <a:srgbClr val="FA7B17"/>
          </p15:clr>
        </p15:guide>
        <p15:guide id="21" pos="2941">
          <p15:clr>
            <a:srgbClr val="FA7B17"/>
          </p15:clr>
        </p15:guide>
        <p15:guide id="22" pos="3285">
          <p15:clr>
            <a:srgbClr val="FA7B17"/>
          </p15:clr>
        </p15:guide>
        <p15:guide id="23" pos="3404">
          <p15:clr>
            <a:srgbClr val="FA7B17"/>
          </p15:clr>
        </p15:guide>
        <p15:guide id="24" pos="3751">
          <p15:clr>
            <a:srgbClr val="FA7B17"/>
          </p15:clr>
        </p15:guide>
        <p15:guide id="25" pos="4335">
          <p15:clr>
            <a:srgbClr val="FA7B17"/>
          </p15:clr>
        </p15:guide>
        <p15:guide id="26" pos="4214">
          <p15:clr>
            <a:srgbClr val="FA7B17"/>
          </p15:clr>
        </p15:guide>
        <p15:guide id="27" pos="4799">
          <p15:clr>
            <a:srgbClr val="FA7B17"/>
          </p15:clr>
        </p15:guide>
        <p15:guide id="28" pos="4677">
          <p15:clr>
            <a:srgbClr val="FA7B17"/>
          </p15:clr>
        </p15:guide>
        <p15:guide id="29" pos="5146">
          <p15:clr>
            <a:srgbClr val="FA7B17"/>
          </p15:clr>
        </p15:guide>
        <p15:guide id="30" pos="5267">
          <p15:clr>
            <a:srgbClr val="FA7B17"/>
          </p15:clr>
        </p15:guide>
        <p15:guide id="31" pos="2009">
          <p15:clr>
            <a:srgbClr val="FA7B17"/>
          </p15:clr>
        </p15:guide>
        <p15:guide id="32" pos="1888">
          <p15:clr>
            <a:srgbClr val="FA7B17"/>
          </p15:clr>
        </p15:guide>
        <p15:guide id="33" pos="3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C7C7C6"/>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22"/>
          <p:cNvSpPr txBox="1"/>
          <p:nvPr>
            <p:ph idx="1" type="body"/>
          </p:nvPr>
        </p:nvSpPr>
        <p:spPr>
          <a:xfrm>
            <a:off x="611175" y="1194875"/>
            <a:ext cx="6654300" cy="2870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Font typeface="DM Sans"/>
              <a:buChar char="●"/>
              <a:defRPr>
                <a:latin typeface="DM Sans"/>
                <a:ea typeface="DM Sans"/>
                <a:cs typeface="DM Sans"/>
                <a:sym typeface="DM Sans"/>
              </a:defRPr>
            </a:lvl1pPr>
            <a:lvl2pPr indent="-317500" lvl="1" marL="914400">
              <a:spcBef>
                <a:spcPts val="0"/>
              </a:spcBef>
              <a:spcAft>
                <a:spcPts val="0"/>
              </a:spcAft>
              <a:buSzPts val="1400"/>
              <a:buFont typeface="DM Sans"/>
              <a:buChar char="○"/>
              <a:defRPr>
                <a:latin typeface="DM Sans"/>
                <a:ea typeface="DM Sans"/>
                <a:cs typeface="DM Sans"/>
                <a:sym typeface="DM Sans"/>
              </a:defRPr>
            </a:lvl2pPr>
            <a:lvl3pPr indent="-317500" lvl="2" marL="1371600">
              <a:spcBef>
                <a:spcPts val="0"/>
              </a:spcBef>
              <a:spcAft>
                <a:spcPts val="0"/>
              </a:spcAft>
              <a:buSzPts val="1400"/>
              <a:buFont typeface="DM Sans"/>
              <a:buChar char="■"/>
              <a:defRPr>
                <a:latin typeface="DM Sans"/>
                <a:ea typeface="DM Sans"/>
                <a:cs typeface="DM Sans"/>
                <a:sym typeface="DM Sans"/>
              </a:defRPr>
            </a:lvl3pPr>
            <a:lvl4pPr indent="-317500" lvl="3" marL="1828800">
              <a:spcBef>
                <a:spcPts val="0"/>
              </a:spcBef>
              <a:spcAft>
                <a:spcPts val="0"/>
              </a:spcAft>
              <a:buSzPts val="1400"/>
              <a:buFont typeface="DM Sans"/>
              <a:buChar char="●"/>
              <a:defRPr>
                <a:latin typeface="DM Sans"/>
                <a:ea typeface="DM Sans"/>
                <a:cs typeface="DM Sans"/>
                <a:sym typeface="DM Sans"/>
              </a:defRPr>
            </a:lvl4pPr>
            <a:lvl5pPr indent="-317500" lvl="4" marL="2286000">
              <a:spcBef>
                <a:spcPts val="0"/>
              </a:spcBef>
              <a:spcAft>
                <a:spcPts val="0"/>
              </a:spcAft>
              <a:buSzPts val="1400"/>
              <a:buFont typeface="DM Sans"/>
              <a:buChar char="○"/>
              <a:defRPr>
                <a:latin typeface="DM Sans"/>
                <a:ea typeface="DM Sans"/>
                <a:cs typeface="DM Sans"/>
                <a:sym typeface="DM Sans"/>
              </a:defRPr>
            </a:lvl5pPr>
            <a:lvl6pPr indent="-317500" lvl="5" marL="2743200">
              <a:spcBef>
                <a:spcPts val="0"/>
              </a:spcBef>
              <a:spcAft>
                <a:spcPts val="0"/>
              </a:spcAft>
              <a:buSzPts val="1400"/>
              <a:buFont typeface="DM Sans"/>
              <a:buChar char="■"/>
              <a:defRPr>
                <a:latin typeface="DM Sans"/>
                <a:ea typeface="DM Sans"/>
                <a:cs typeface="DM Sans"/>
                <a:sym typeface="DM Sans"/>
              </a:defRPr>
            </a:lvl6pPr>
            <a:lvl7pPr indent="-317500" lvl="6" marL="3200400">
              <a:spcBef>
                <a:spcPts val="0"/>
              </a:spcBef>
              <a:spcAft>
                <a:spcPts val="0"/>
              </a:spcAft>
              <a:buSzPts val="1400"/>
              <a:buFont typeface="DM Sans"/>
              <a:buChar char="●"/>
              <a:defRPr>
                <a:latin typeface="DM Sans"/>
                <a:ea typeface="DM Sans"/>
                <a:cs typeface="DM Sans"/>
                <a:sym typeface="DM Sans"/>
              </a:defRPr>
            </a:lvl7pPr>
            <a:lvl8pPr indent="-317500" lvl="7" marL="3657600">
              <a:spcBef>
                <a:spcPts val="0"/>
              </a:spcBef>
              <a:spcAft>
                <a:spcPts val="0"/>
              </a:spcAft>
              <a:buSzPts val="1400"/>
              <a:buFont typeface="DM Sans"/>
              <a:buChar char="○"/>
              <a:defRPr>
                <a:latin typeface="DM Sans"/>
                <a:ea typeface="DM Sans"/>
                <a:cs typeface="DM Sans"/>
                <a:sym typeface="DM Sans"/>
              </a:defRPr>
            </a:lvl8pPr>
            <a:lvl9pPr indent="-317500" lvl="8" marL="4114800">
              <a:spcBef>
                <a:spcPts val="0"/>
              </a:spcBef>
              <a:spcAft>
                <a:spcPts val="0"/>
              </a:spcAft>
              <a:buSzPts val="1400"/>
              <a:buFont typeface="DM Sans"/>
              <a:buChar char="■"/>
              <a:defRPr>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imilarweb.com" TargetMode="External"/><Relationship Id="rId4" Type="http://schemas.openxmlformats.org/officeDocument/2006/relationships/image" Target="../media/image4.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linkedin.com/pulse/how-use-claude-computer-build-ai-agent-non-engineers-allie-k-miller-fcsie/" TargetMode="External"/><Relationship Id="rId4" Type="http://schemas.openxmlformats.org/officeDocument/2006/relationships/image" Target="../media/image4.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hyperlink" Target="http://boardreader.com" TargetMode="External"/><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gummysearch.com" TargetMode="External"/><Relationship Id="rId4" Type="http://schemas.openxmlformats.org/officeDocument/2006/relationships/image" Target="../media/image4.png"/><Relationship Id="rId5"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CC6"/>
        </a:solidFill>
      </p:bgPr>
    </p:bg>
    <p:spTree>
      <p:nvGrpSpPr>
        <p:cNvPr id="121" name="Shape 121"/>
        <p:cNvGrpSpPr/>
        <p:nvPr/>
      </p:nvGrpSpPr>
      <p:grpSpPr>
        <a:xfrm>
          <a:off x="0" y="0"/>
          <a:ext cx="0" cy="0"/>
          <a:chOff x="0" y="0"/>
          <a:chExt cx="0" cy="0"/>
        </a:xfrm>
      </p:grpSpPr>
      <p:pic>
        <p:nvPicPr>
          <p:cNvPr id="122" name="Google Shape;122;p32"/>
          <p:cNvPicPr preferRelativeResize="0"/>
          <p:nvPr/>
        </p:nvPicPr>
        <p:blipFill>
          <a:blip r:embed="rId3">
            <a:alphaModFix/>
          </a:blip>
          <a:stretch>
            <a:fillRect/>
          </a:stretch>
        </p:blipFill>
        <p:spPr>
          <a:xfrm>
            <a:off x="-47625" y="-3225"/>
            <a:ext cx="9270448" cy="5149949"/>
          </a:xfrm>
          <a:prstGeom prst="rect">
            <a:avLst/>
          </a:prstGeom>
          <a:noFill/>
          <a:ln>
            <a:noFill/>
          </a:ln>
        </p:spPr>
      </p:pic>
      <p:pic>
        <p:nvPicPr>
          <p:cNvPr id="123" name="Google Shape;123;p32"/>
          <p:cNvPicPr preferRelativeResize="0"/>
          <p:nvPr/>
        </p:nvPicPr>
        <p:blipFill>
          <a:blip r:embed="rId4">
            <a:alphaModFix/>
          </a:blip>
          <a:stretch>
            <a:fillRect/>
          </a:stretch>
        </p:blipFill>
        <p:spPr>
          <a:xfrm>
            <a:off x="3940329" y="331425"/>
            <a:ext cx="6046800" cy="4036200"/>
          </a:xfrm>
          <a:prstGeom prst="roundRect">
            <a:avLst>
              <a:gd fmla="val 16667" name="adj"/>
            </a:avLst>
          </a:prstGeom>
          <a:noFill/>
          <a:ln cap="flat" cmpd="sng" w="9525">
            <a:solidFill>
              <a:schemeClr val="lt1"/>
            </a:solidFill>
            <a:prstDash val="solid"/>
            <a:round/>
            <a:headEnd len="sm" w="sm" type="none"/>
            <a:tailEnd len="sm" w="sm" type="none"/>
          </a:ln>
        </p:spPr>
      </p:pic>
      <p:sp>
        <p:nvSpPr>
          <p:cNvPr id="124" name="Google Shape;124;p32"/>
          <p:cNvSpPr txBox="1"/>
          <p:nvPr/>
        </p:nvSpPr>
        <p:spPr>
          <a:xfrm>
            <a:off x="265650" y="1323325"/>
            <a:ext cx="7863600" cy="25920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b="1" lang="en" sz="6800">
                <a:solidFill>
                  <a:schemeClr val="lt1"/>
                </a:solidFill>
                <a:latin typeface="Google Sans"/>
                <a:ea typeface="Google Sans"/>
                <a:cs typeface="Google Sans"/>
                <a:sym typeface="Google Sans"/>
              </a:rPr>
              <a:t>Data Collection and Tools 101</a:t>
            </a:r>
            <a:endParaRPr b="1" sz="6800">
              <a:solidFill>
                <a:schemeClr val="lt1"/>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sz="6800">
              <a:solidFill>
                <a:schemeClr val="lt1"/>
              </a:solidFill>
              <a:latin typeface="Google Sans"/>
              <a:ea typeface="Google Sans"/>
              <a:cs typeface="Google Sans"/>
              <a:sym typeface="Google Sans"/>
            </a:endParaRPr>
          </a:p>
        </p:txBody>
      </p:sp>
      <p:sp>
        <p:nvSpPr>
          <p:cNvPr id="125" name="Google Shape;125;p32"/>
          <p:cNvSpPr txBox="1"/>
          <p:nvPr/>
        </p:nvSpPr>
        <p:spPr>
          <a:xfrm>
            <a:off x="265650" y="4692075"/>
            <a:ext cx="33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Google Sans Medium"/>
                <a:ea typeface="Google Sans Medium"/>
                <a:cs typeface="Google Sans Medium"/>
                <a:sym typeface="Google Sans Medium"/>
              </a:rPr>
              <a:t>How to Use AI to Truly Understand Your Market and Customers</a:t>
            </a:r>
            <a:endParaRPr sz="800">
              <a:solidFill>
                <a:schemeClr val="lt1"/>
              </a:solidFill>
              <a:latin typeface="Google Sans Medium"/>
              <a:ea typeface="Google Sans Medium"/>
              <a:cs typeface="Google Sans Medium"/>
              <a:sym typeface="Google Sans Medium"/>
            </a:endParaRPr>
          </a:p>
        </p:txBody>
      </p:sp>
      <p:cxnSp>
        <p:nvCxnSpPr>
          <p:cNvPr id="126" name="Google Shape;126;p32"/>
          <p:cNvCxnSpPr/>
          <p:nvPr/>
        </p:nvCxnSpPr>
        <p:spPr>
          <a:xfrm>
            <a:off x="356724" y="4708950"/>
            <a:ext cx="8448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50" name="Shape 350"/>
        <p:cNvGrpSpPr/>
        <p:nvPr/>
      </p:nvGrpSpPr>
      <p:grpSpPr>
        <a:xfrm>
          <a:off x="0" y="0"/>
          <a:ext cx="0" cy="0"/>
          <a:chOff x="0" y="0"/>
          <a:chExt cx="0" cy="0"/>
        </a:xfrm>
      </p:grpSpPr>
      <p:sp>
        <p:nvSpPr>
          <p:cNvPr id="351" name="Google Shape;351;p4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Glimpse</a:t>
            </a:r>
            <a:endParaRPr b="1" sz="2200">
              <a:solidFill>
                <a:srgbClr val="11C2C2"/>
              </a:solidFill>
              <a:latin typeface="Google Sans"/>
              <a:ea typeface="Google Sans"/>
              <a:cs typeface="Google Sans"/>
              <a:sym typeface="Google Sans"/>
            </a:endParaRPr>
          </a:p>
        </p:txBody>
      </p:sp>
      <p:sp>
        <p:nvSpPr>
          <p:cNvPr id="354" name="Google Shape;354;p4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5" name="Google Shape;355;p4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56" name="Google Shape;356;p41"/>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Glimpse tracks emerging Google Search trends before they go mainstream, surfacing fast-growing but under-the-radar topics across categories like health, beauty, tech, finance, and culture. It helps brands, creators, and strategists spot breakout opportunities based on live search behavior and pattern shifts.</a:t>
            </a:r>
            <a:endParaRPr b="1" sz="1000">
              <a:solidFill>
                <a:schemeClr val="dk1"/>
              </a:solidFill>
              <a:latin typeface="Figtree"/>
              <a:ea typeface="Figtree"/>
              <a:cs typeface="Figtree"/>
              <a:sym typeface="Figtree"/>
            </a:endParaRPr>
          </a:p>
        </p:txBody>
      </p:sp>
      <p:sp>
        <p:nvSpPr>
          <p:cNvPr id="357" name="Google Shape;357;p41"/>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early-stage consumer trends and white space opportunities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source trend-led product ideas or content themes before competitors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whether a growing cultural signal is sustained or spiking temporarily</a:t>
            </a:r>
            <a:endParaRPr sz="900">
              <a:solidFill>
                <a:schemeClr val="dk1"/>
              </a:solidFill>
              <a:latin typeface="Figtree"/>
              <a:ea typeface="Figtree"/>
              <a:cs typeface="Figtree"/>
              <a:sym typeface="Figtree"/>
            </a:endParaRPr>
          </a:p>
        </p:txBody>
      </p:sp>
      <p:sp>
        <p:nvSpPr>
          <p:cNvPr id="358" name="Google Shape;358;p4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60" name="Google Shape;360;p41"/>
          <p:cNvSpPr txBox="1"/>
          <p:nvPr/>
        </p:nvSpPr>
        <p:spPr>
          <a:xfrm>
            <a:off x="207200" y="3629996"/>
            <a:ext cx="3801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startup notices a sudden rise in Glimpse trend data for “sleep tourism.” They use the insight to test landing pages around restorative retreats and sleep-focused products, gaining early traction ahead of broader category adoption.</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p:txBody>
      </p:sp>
      <p:sp>
        <p:nvSpPr>
          <p:cNvPr id="361" name="Google Shape;361;p4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62" name="Google Shape;362;p4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4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64" name="Google Shape;364;p4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65" name="Google Shape;365;p4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Trend Discovery &amp; Market Signal Analysis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66" name="Google Shape;366;p41"/>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meetglimpse.com and sign up for free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curated trending topics or use the search bar to explore specific categories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trends by industry, growth velocity, or timeframe (monthly, yearly)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each trend’s volume, breakout velocity, related keywords, and historical trajectory</a:t>
            </a:r>
            <a:endParaRPr sz="900">
              <a:solidFill>
                <a:srgbClr val="FFFFFF"/>
              </a:solidFill>
              <a:latin typeface="Figtree"/>
              <a:ea typeface="Figtree"/>
              <a:cs typeface="Figtree"/>
              <a:sym typeface="Figtree"/>
            </a:endParaRPr>
          </a:p>
        </p:txBody>
      </p:sp>
      <p:sp>
        <p:nvSpPr>
          <p:cNvPr id="367" name="Google Shape;367;p4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for validating trend longevity or seasonality</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discover the audience following a trend and where they hang out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to observe aesthetic and visual evolution of the trend in culture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broader early-stage consumer trend tracker</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Trend Hunter – for innovation scouting and cultural trend reports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Trends + KeywordsPeopleUse – for contextualizing language around trend adoption</a:t>
            </a:r>
            <a:endParaRPr sz="700">
              <a:solidFill>
                <a:schemeClr val="dk1"/>
              </a:solidFill>
              <a:latin typeface="Figtree"/>
              <a:ea typeface="Figtree"/>
              <a:cs typeface="Figtree"/>
              <a:sym typeface="Figtree"/>
            </a:endParaRPr>
          </a:p>
        </p:txBody>
      </p:sp>
      <p:sp>
        <p:nvSpPr>
          <p:cNvPr id="370" name="Google Shape;370;p41"/>
          <p:cNvSpPr txBox="1"/>
          <p:nvPr/>
        </p:nvSpPr>
        <p:spPr>
          <a:xfrm>
            <a:off x="7435513" y="1832900"/>
            <a:ext cx="1338300" cy="234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Real-time Google search trend detection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Topic growth velocity scoring (e.g., "Breakout", "Steady", "Peaked")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Related keyword and topic clusters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Newsletter + API access for ongoing monitoring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Category-specific dashboards (e.g., Health, Gen Z, B2B, Food, AI)</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Signals” tab to explore underdog and niche trend areas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371" name="Google Shape;371;p4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consumer motivations behind the rise of ‘dopamine decor’ as shown in Glimpse?”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and segment Glimpse’s top rising trends in Gen Z fashion by emotional drivers and values.”</a:t>
            </a:r>
            <a:endParaRPr b="1" sz="700">
              <a:solidFill>
                <a:srgbClr val="FFFFFF"/>
              </a:solidFill>
              <a:latin typeface="Roboto Mono"/>
              <a:ea typeface="Roboto Mono"/>
              <a:cs typeface="Roboto Mono"/>
              <a:sym typeface="Roboto Mono"/>
            </a:endParaRPr>
          </a:p>
        </p:txBody>
      </p:sp>
      <p:sp>
        <p:nvSpPr>
          <p:cNvPr id="373" name="Google Shape;373;p4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74" name="Google Shape;374;p4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75" name="Google Shape;375;p41"/>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Glimpse’s growth score and velocity filters to prioritize not just what's trending—but what’s likely to stick.  Pair Glimpse with qualitative tools like VideoAsk or Versive to explore emotional or semiotic interpretations of the trend across audiences</a:t>
            </a:r>
            <a:endParaRPr b="1" sz="900">
              <a:solidFill>
                <a:schemeClr val="dk1"/>
              </a:solidFill>
              <a:latin typeface="Figtree"/>
              <a:ea typeface="Figtree"/>
              <a:cs typeface="Figtree"/>
              <a:sym typeface="Figtree"/>
            </a:endParaRPr>
          </a:p>
        </p:txBody>
      </p:sp>
      <p:pic>
        <p:nvPicPr>
          <p:cNvPr id="376" name="Google Shape;376;p41"/>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77" name="Google Shape;377;p41"/>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81" name="Shape 381"/>
        <p:cNvGrpSpPr/>
        <p:nvPr/>
      </p:nvGrpSpPr>
      <p:grpSpPr>
        <a:xfrm>
          <a:off x="0" y="0"/>
          <a:ext cx="0" cy="0"/>
          <a:chOff x="0" y="0"/>
          <a:chExt cx="0" cy="0"/>
        </a:xfrm>
      </p:grpSpPr>
      <p:sp>
        <p:nvSpPr>
          <p:cNvPr id="382" name="Google Shape;382;p4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Exploding Topics</a:t>
            </a:r>
            <a:endParaRPr b="1" sz="2200">
              <a:solidFill>
                <a:srgbClr val="11C2C2"/>
              </a:solidFill>
              <a:latin typeface="Google Sans"/>
              <a:ea typeface="Google Sans"/>
              <a:cs typeface="Google Sans"/>
              <a:sym typeface="Google Sans"/>
            </a:endParaRPr>
          </a:p>
        </p:txBody>
      </p:sp>
      <p:sp>
        <p:nvSpPr>
          <p:cNvPr id="385" name="Google Shape;385;p4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86" name="Google Shape;386;p42"/>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Exploding Topics surfaces rapidly growing search terms, technologies, and ideas before they become mainstream. It scans millions of data points (search queries, online conversations, startup activity) to identify early trend signals across industries and categories.</a:t>
            </a:r>
            <a:endParaRPr b="1" sz="1000">
              <a:solidFill>
                <a:schemeClr val="dk1"/>
              </a:solidFill>
              <a:latin typeface="Figtree"/>
              <a:ea typeface="Figtree"/>
              <a:cs typeface="Figtree"/>
              <a:sym typeface="Figtree"/>
            </a:endParaRPr>
          </a:p>
        </p:txBody>
      </p:sp>
      <p:sp>
        <p:nvSpPr>
          <p:cNvPr id="387" name="Google Shape;387;p4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to anticipate emerging cultural, consumer, or tech trends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shape content strategy, product development, or investment decisions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breakout niches and untapped opportunities for growth</a:t>
            </a:r>
            <a:endParaRPr sz="900">
              <a:solidFill>
                <a:schemeClr val="dk1"/>
              </a:solidFill>
              <a:latin typeface="Figtree"/>
              <a:ea typeface="Figtree"/>
              <a:cs typeface="Figtree"/>
              <a:sym typeface="Figtree"/>
            </a:endParaRPr>
          </a:p>
        </p:txBody>
      </p:sp>
      <p:sp>
        <p:nvSpPr>
          <p:cNvPr id="388" name="Google Shape;388;p4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90" name="Google Shape;390;p42"/>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discovers “slugging” on Exploding Topics months before it hits mass media. They launch a campaign centered around it and position themselves as a category pioneer, boosting organic reach and search visibility.</a:t>
            </a:r>
            <a:endParaRPr sz="900">
              <a:solidFill>
                <a:schemeClr val="dk1"/>
              </a:solidFill>
              <a:latin typeface="Figtree"/>
              <a:ea typeface="Figtree"/>
              <a:cs typeface="Figtree"/>
              <a:sym typeface="Figtree"/>
            </a:endParaRPr>
          </a:p>
        </p:txBody>
      </p:sp>
      <p:sp>
        <p:nvSpPr>
          <p:cNvPr id="391" name="Google Shape;391;p4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92" name="Google Shape;392;p42"/>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94" name="Google Shape;394;p4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95" name="Google Shape;395;p42"/>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Trend Discovery &amp; Cultural Signals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96" name="Google Shape;396;p42"/>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explodingtopics.com and browse by category or sign up</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trends by time horizon (3 months, 6 months, 1 year, 5 years)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each trend to see search volume growth, topic description, and relevance trajectory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trends into topic trackers or export for trend reports and planning</a:t>
            </a:r>
            <a:endParaRPr sz="900">
              <a:solidFill>
                <a:srgbClr val="FFFFFF"/>
              </a:solidFill>
              <a:latin typeface="Figtree"/>
              <a:ea typeface="Figtree"/>
              <a:cs typeface="Figtree"/>
              <a:sym typeface="Figtree"/>
            </a:endParaRPr>
          </a:p>
        </p:txBody>
      </p:sp>
      <p:sp>
        <p:nvSpPr>
          <p:cNvPr id="397" name="Google Shape;397;p42"/>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validate Google Search trend momentum and temporal spikes | SparkToro to identify the audiences and channels influenced by the trend | Subreddit or forum search to uncover community-driven conversations around the trend</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Glimpse – more focused on search velocity and Google Trends integration | Trend Hunter – qualitative and visual trend reports with cultural analysis | Pinterest Trends – great for visual lifestyle, aesthetic, and seasonal trend tracking</a:t>
            </a:r>
            <a:endParaRPr sz="700">
              <a:solidFill>
                <a:schemeClr val="dk1"/>
              </a:solidFill>
              <a:latin typeface="Figtree"/>
              <a:ea typeface="Figtree"/>
              <a:cs typeface="Figtree"/>
              <a:sym typeface="Figtree"/>
            </a:endParaRPr>
          </a:p>
        </p:txBody>
      </p:sp>
      <p:sp>
        <p:nvSpPr>
          <p:cNvPr id="400" name="Google Shape;400;p42"/>
          <p:cNvSpPr txBox="1"/>
          <p:nvPr/>
        </p:nvSpPr>
        <p:spPr>
          <a:xfrm>
            <a:off x="7435513" y="1832900"/>
            <a:ext cx="1338300" cy="27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Trend discovery across consumer, B2B, SaaS, DTC, health, and finance categories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Growth indicators showing how “explosive” or stable a trend 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Dedicated Trend Database with historical trend graphs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“Meta Trends” feature for exploring clusters of related rising trends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Weekly newsletter with hand-picked emerging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Pro plans with CSV export, team dashboards, and custom trend alerts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401" name="Google Shape;401;p42"/>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txBox="1"/>
          <p:nvPr/>
        </p:nvSpPr>
        <p:spPr>
          <a:xfrm>
            <a:off x="4517425" y="3635100"/>
            <a:ext cx="25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behavioral signals behind the surge in interest for ‘microdosing skincare’?”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“Generate marketing angles and personas for a brand entering the ‘analog productivity’ trend.”</a:t>
            </a:r>
            <a:endParaRPr b="1" sz="700">
              <a:solidFill>
                <a:srgbClr val="FFFFFF"/>
              </a:solidFill>
              <a:latin typeface="Roboto Mono"/>
              <a:ea typeface="Roboto Mono"/>
              <a:cs typeface="Roboto Mono"/>
              <a:sym typeface="Roboto Mono"/>
            </a:endParaRPr>
          </a:p>
        </p:txBody>
      </p:sp>
      <p:sp>
        <p:nvSpPr>
          <p:cNvPr id="403" name="Google Shape;403;p4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04" name="Google Shape;404;p42"/>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05" name="Google Shape;405;p4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“Meta Trends” to track clusters like Sleep Tech, FemTech, or Quiet Luxury for broader strategic moves.  Revisit older trend listings to identify those entering their maturity phase (great for timing campaigns or product-market flow)</a:t>
            </a:r>
            <a:endParaRPr b="1" sz="900">
              <a:solidFill>
                <a:schemeClr val="dk1"/>
              </a:solidFill>
              <a:latin typeface="Figtree"/>
              <a:ea typeface="Figtree"/>
              <a:cs typeface="Figtree"/>
              <a:sym typeface="Figtree"/>
            </a:endParaRPr>
          </a:p>
        </p:txBody>
      </p:sp>
      <p:pic>
        <p:nvPicPr>
          <p:cNvPr id="406" name="Google Shape;406;p42"/>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407" name="Google Shape;407;p42"/>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11" name="Shape 411"/>
        <p:cNvGrpSpPr/>
        <p:nvPr/>
      </p:nvGrpSpPr>
      <p:grpSpPr>
        <a:xfrm>
          <a:off x="0" y="0"/>
          <a:ext cx="0" cy="0"/>
          <a:chOff x="0" y="0"/>
          <a:chExt cx="0" cy="0"/>
        </a:xfrm>
      </p:grpSpPr>
      <p:sp>
        <p:nvSpPr>
          <p:cNvPr id="412" name="Google Shape;412;p4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Meta Ad Library</a:t>
            </a:r>
            <a:endParaRPr b="1" sz="2200">
              <a:solidFill>
                <a:srgbClr val="11C2C2"/>
              </a:solidFill>
              <a:latin typeface="Google Sans"/>
              <a:ea typeface="Google Sans"/>
              <a:cs typeface="Google Sans"/>
              <a:sym typeface="Google Sans"/>
            </a:endParaRPr>
          </a:p>
        </p:txBody>
      </p:sp>
      <p:sp>
        <p:nvSpPr>
          <p:cNvPr id="415" name="Google Shape;415;p4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16" name="Google Shape;416;p4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17" name="Google Shape;417;p43"/>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The Meta Ad Library offers a searchable archive of ads running across Facebook, Instagram, Messenger, and Audience Network. It provides transparency into paid messaging strategies, ad creative, and copy used by brands, political groups, and influencers worldwide.</a:t>
            </a:r>
            <a:endParaRPr b="1" sz="1000">
              <a:solidFill>
                <a:schemeClr val="dk1"/>
              </a:solidFill>
              <a:latin typeface="Figtree"/>
              <a:ea typeface="Figtree"/>
              <a:cs typeface="Figtree"/>
              <a:sym typeface="Figtree"/>
            </a:endParaRPr>
          </a:p>
        </p:txBody>
      </p:sp>
      <p:sp>
        <p:nvSpPr>
          <p:cNvPr id="418" name="Google Shape;418;p4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analyze competitor positioning, messaging, and creative formats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spot emerging aesthetics, language patterns, or tactical shifts in your category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inspire or benchmark your own advertising or campaign strategies</a:t>
            </a:r>
            <a:endParaRPr sz="900">
              <a:solidFill>
                <a:schemeClr val="dk1"/>
              </a:solidFill>
              <a:latin typeface="Figtree"/>
              <a:ea typeface="Figtree"/>
              <a:cs typeface="Figtree"/>
              <a:sym typeface="Figtree"/>
            </a:endParaRPr>
          </a:p>
        </p:txBody>
      </p:sp>
      <p:sp>
        <p:nvSpPr>
          <p:cNvPr id="419" name="Google Shape;419;p4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21" name="Google Shape;421;p4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startup researching competitor ads to validate a rising trend of minimalist, text-overlaid reels in skincare. They use Ad Libraryquickly adapt their visual style and messaging, improving CTR and engagement on Meta platforms</a:t>
            </a:r>
            <a:endParaRPr sz="900">
              <a:solidFill>
                <a:schemeClr val="dk1"/>
              </a:solidFill>
              <a:latin typeface="Figtree"/>
              <a:ea typeface="Figtree"/>
              <a:cs typeface="Figtree"/>
              <a:sym typeface="Figtree"/>
            </a:endParaRPr>
          </a:p>
        </p:txBody>
      </p:sp>
      <p:sp>
        <p:nvSpPr>
          <p:cNvPr id="422" name="Google Shape;422;p4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23" name="Google Shape;423;p4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4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25" name="Google Shape;425;p4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26" name="Google Shape;426;p4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Competitive Intelligence &amp; Cultural Listening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427" name="Google Shape;427;p43"/>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facebook.com/ads/library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your country and ad category (e.g., All Ads or Issues/Elections/Politics)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brand name, or URL to explore relevant ads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any ad to see launch date, format (carousel, video, static), copy, and call to action</a:t>
            </a:r>
            <a:endParaRPr sz="900">
              <a:solidFill>
                <a:srgbClr val="FFFFFF"/>
              </a:solidFill>
              <a:latin typeface="Figtree"/>
              <a:ea typeface="Figtree"/>
              <a:cs typeface="Figtree"/>
              <a:sym typeface="Figtree"/>
            </a:endParaRPr>
          </a:p>
        </p:txBody>
      </p:sp>
      <p:sp>
        <p:nvSpPr>
          <p:cNvPr id="428" name="Google Shape;428;p4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compare ad messaging trends with rising search interest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to validate whether Meta visuals align with broader aesthetic shifts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identify audience channels that may influence or mirror ad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TikTok Creative Center – for discovering ad trends and creative formats in video-first environments</a:t>
            </a:r>
            <a:endParaRPr sz="700">
              <a:solidFill>
                <a:schemeClr val="dk1"/>
              </a:solidFill>
              <a:latin typeface="Figtree"/>
              <a:ea typeface="Figtree"/>
              <a:cs typeface="Figtree"/>
              <a:sym typeface="Figtree"/>
            </a:endParaRPr>
          </a:p>
        </p:txBody>
      </p:sp>
      <p:sp>
        <p:nvSpPr>
          <p:cNvPr id="431" name="Google Shape;431;p43"/>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by brand, keyword, product, or topic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See real-time active and inactive ad creatives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region, ad platform (Facebook, Instagram, etc.), and date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View paid performance ranges (in select political categories)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Save or screenshot ad examples for creative benchmarking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Analyze ad variations by A/B testing, targeting nuances, and copy tone</a:t>
            </a:r>
            <a:endParaRPr sz="700">
              <a:solidFill>
                <a:schemeClr val="dk1"/>
              </a:solidFill>
              <a:latin typeface="Figtree"/>
              <a:ea typeface="Figtree"/>
              <a:cs typeface="Figtree"/>
              <a:sym typeface="Figtree"/>
            </a:endParaRPr>
          </a:p>
        </p:txBody>
      </p:sp>
      <p:sp>
        <p:nvSpPr>
          <p:cNvPr id="432" name="Google Shape;432;p4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txBox="1"/>
          <p:nvPr/>
        </p:nvSpPr>
        <p:spPr>
          <a:xfrm>
            <a:off x="4517425" y="3635100"/>
            <a:ext cx="2465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ad angles and formats are emerging in clean beauty vs conventional skincare across Meta platforms?”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“Analyze the tone, aesthetic, and CTA style of top-performing ads in the ADHD productivity niche.”</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34" name="Google Shape;434;p4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35" name="Google Shape;435;p4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36" name="Google Shape;436;p4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keyword filters (e.g., “sensitive skin,” “ADHD tools,” “zero waste”) to spot pattern shifts in messaging.  Track recurring advertisers and seasonal spikes to uncover predictable media buying behaviors in your category</a:t>
            </a:r>
            <a:endParaRPr b="1" sz="900">
              <a:solidFill>
                <a:schemeClr val="dk1"/>
              </a:solidFill>
              <a:latin typeface="Figtree"/>
              <a:ea typeface="Figtree"/>
              <a:cs typeface="Figtree"/>
              <a:sym typeface="Figtree"/>
            </a:endParaRPr>
          </a:p>
        </p:txBody>
      </p:sp>
      <p:pic>
        <p:nvPicPr>
          <p:cNvPr id="437" name="Google Shape;437;p43"/>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438" name="Google Shape;438;p43"/>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42" name="Shape 442"/>
        <p:cNvGrpSpPr/>
        <p:nvPr/>
      </p:nvGrpSpPr>
      <p:grpSpPr>
        <a:xfrm>
          <a:off x="0" y="0"/>
          <a:ext cx="0" cy="0"/>
          <a:chOff x="0" y="0"/>
          <a:chExt cx="0" cy="0"/>
        </a:xfrm>
      </p:grpSpPr>
      <p:sp>
        <p:nvSpPr>
          <p:cNvPr id="443" name="Google Shape;443;p4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Julius AI</a:t>
            </a:r>
            <a:endParaRPr b="1" sz="2200">
              <a:solidFill>
                <a:srgbClr val="11C2C2"/>
              </a:solidFill>
              <a:latin typeface="Google Sans"/>
              <a:ea typeface="Google Sans"/>
              <a:cs typeface="Google Sans"/>
              <a:sym typeface="Google Sans"/>
            </a:endParaRPr>
          </a:p>
        </p:txBody>
      </p:sp>
      <p:sp>
        <p:nvSpPr>
          <p:cNvPr id="446" name="Google Shape;446;p4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47" name="Google Shape;447;p4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48" name="Google Shape;448;p44"/>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Julius AI enables users to upload spreadsheets, CSVs, and data files to chat with them directly—cleaning, analyzing, visualizing, and interpreting complex data in seconds using natural language prompts. It combines the capabilities of Excel, Python, and AI into a single, no-code interface.</a:t>
            </a:r>
            <a:endParaRPr b="1" sz="1000">
              <a:solidFill>
                <a:schemeClr val="dk1"/>
              </a:solidFill>
              <a:latin typeface="Figtree"/>
              <a:ea typeface="Figtree"/>
              <a:cs typeface="Figtree"/>
              <a:sym typeface="Figtree"/>
            </a:endParaRPr>
          </a:p>
        </p:txBody>
      </p:sp>
      <p:sp>
        <p:nvSpPr>
          <p:cNvPr id="449" name="Google Shape;449;p4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to quickly understand trends, outliers, or patterns in spreadsheets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convert raw data into charts, graphs, and insights without code or formulas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summarizing large datasets or building mini reports from survey responses or financial data</a:t>
            </a:r>
            <a:endParaRPr sz="900">
              <a:solidFill>
                <a:schemeClr val="dk1"/>
              </a:solidFill>
              <a:latin typeface="Figtree"/>
              <a:ea typeface="Figtree"/>
              <a:cs typeface="Figtree"/>
              <a:sym typeface="Figtree"/>
            </a:endParaRPr>
          </a:p>
        </p:txBody>
      </p:sp>
      <p:sp>
        <p:nvSpPr>
          <p:cNvPr id="450" name="Google Shape;450;p4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52" name="Google Shape;452;p4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upload 3 months of survey data from customer interviews into Julius. With a few prompts, you generate bar graphs showing emotional themes by demographic, sort open-text responses, and get a written summary of top concerns—all without touching Excel or Python.</a:t>
            </a:r>
            <a:endParaRPr sz="900">
              <a:solidFill>
                <a:schemeClr val="dk1"/>
              </a:solidFill>
              <a:latin typeface="Figtree"/>
              <a:ea typeface="Figtree"/>
              <a:cs typeface="Figtree"/>
              <a:sym typeface="Figtree"/>
            </a:endParaRPr>
          </a:p>
        </p:txBody>
      </p:sp>
      <p:sp>
        <p:nvSpPr>
          <p:cNvPr id="453" name="Google Shape;453;p4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54" name="Google Shape;454;p4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4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56" name="Google Shape;456;p4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57" name="Google Shape;457;p44"/>
          <p:cNvSpPr txBox="1"/>
          <p:nvPr/>
        </p:nvSpPr>
        <p:spPr>
          <a:xfrm>
            <a:off x="4537950" y="313700"/>
            <a:ext cx="4211100" cy="122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and upload your spreadsheet or CSV</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natural language prompts to clean, sort, or manipulate data</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Ask Julius questions to generate insights or visualizations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graphs, summaries, or cleaned data as needed</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458" name="Google Shape;458;p4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Otter.ai or Grain to transcribe qualitative data, then analyze in Julius.  Glimpse or Google Trends to add trend data alongside your internal numbers.  ChatGPT for deeper insight summarization and narrative building based on Julius output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ChatGPT + Code Interpreter for more flexible Python-based data analysis.  Polymer Search for turning spreadsheets into dashboards.  Humata AI if your focus is on PDFs and reports over data tables</a:t>
            </a:r>
            <a:endParaRPr sz="700">
              <a:solidFill>
                <a:schemeClr val="dk1"/>
              </a:solidFill>
              <a:latin typeface="Figtree"/>
              <a:ea typeface="Figtree"/>
              <a:cs typeface="Figtree"/>
              <a:sym typeface="Figtree"/>
            </a:endParaRPr>
          </a:p>
        </p:txBody>
      </p:sp>
      <p:sp>
        <p:nvSpPr>
          <p:cNvPr id="461" name="Google Shape;461;p44"/>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Chart &amp; graph generation (line, bar, pie, scatter, etc.)</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Data cleaning and merging with text prompts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Predictive modeling &amp; forecasting tools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AI-generated summaries and data insights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Works with Excel files, Google Sheets, CSVs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Combines spreadsheet logic + AI conversation interface</a:t>
            </a:r>
            <a:endParaRPr sz="800">
              <a:solidFill>
                <a:schemeClr val="dk1"/>
              </a:solidFill>
              <a:latin typeface="Figtree"/>
              <a:ea typeface="Figtree"/>
              <a:cs typeface="Figtree"/>
              <a:sym typeface="Figtree"/>
            </a:endParaRPr>
          </a:p>
        </p:txBody>
      </p:sp>
      <p:sp>
        <p:nvSpPr>
          <p:cNvPr id="462" name="Google Shape;462;p4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are the top three categories with the highest churn over time?”</a:t>
            </a:r>
            <a:br>
              <a:rPr b="1" lang="en" sz="700">
                <a:solidFill>
                  <a:srgbClr val="FFFFFF"/>
                </a:solidFill>
                <a:latin typeface="Roboto Mono"/>
                <a:ea typeface="Roboto Mono"/>
                <a:cs typeface="Roboto Mono"/>
                <a:sym typeface="Roboto Mono"/>
              </a:rPr>
            </a:b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“Visualize emotional sentiment by age group from this survey data.”</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64" name="Google Shape;464;p4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65" name="Google Shape;465;p4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66" name="Google Shape;466;p44"/>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Combine Julius with AI transcription tools to analyze interview themes at scale.  Use follow-up prompts to refine visualizations (e.g. “Make that a stacked bar chart comparing genders over time”) for greater clarity and storytelling power</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467" name="Google Shape;467;p44"/>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468" name="Google Shape;468;p44"/>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Data Analysis &amp; Visualization Assistant</a:t>
            </a:r>
            <a:endParaRPr sz="1000">
              <a:solidFill>
                <a:schemeClr val="dk1"/>
              </a:solidFill>
              <a:latin typeface="Google Sans SemiBold"/>
              <a:ea typeface="Google Sans SemiBold"/>
              <a:cs typeface="Google Sans SemiBold"/>
              <a:sym typeface="Google Sans SemiBold"/>
            </a:endParaRPr>
          </a:p>
        </p:txBody>
      </p:sp>
      <p:pic>
        <p:nvPicPr>
          <p:cNvPr id="469" name="Google Shape;469;p44"/>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473" name="Shape 473"/>
        <p:cNvGrpSpPr/>
        <p:nvPr/>
      </p:nvGrpSpPr>
      <p:grpSpPr>
        <a:xfrm>
          <a:off x="0" y="0"/>
          <a:ext cx="0" cy="0"/>
          <a:chOff x="0" y="0"/>
          <a:chExt cx="0" cy="0"/>
        </a:xfrm>
      </p:grpSpPr>
      <p:sp>
        <p:nvSpPr>
          <p:cNvPr id="474" name="Google Shape;474;p4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Flourish</a:t>
            </a:r>
            <a:endParaRPr b="1" sz="2200">
              <a:solidFill>
                <a:srgbClr val="11C2C2"/>
              </a:solidFill>
              <a:latin typeface="Google Sans"/>
              <a:ea typeface="Google Sans"/>
              <a:cs typeface="Google Sans"/>
              <a:sym typeface="Google Sans"/>
            </a:endParaRPr>
          </a:p>
        </p:txBody>
      </p:sp>
      <p:sp>
        <p:nvSpPr>
          <p:cNvPr id="477" name="Google Shape;477;p4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78" name="Google Shape;478;p4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479" name="Google Shape;479;p45"/>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Flourish is a no-code data visualization platform that transforms datasets into beautiful, interactive visual stories. It supports a wide range of chart types, maps, and explorable visual formats, making it ideal for turning complex data into clear, compelling narratives.</a:t>
            </a:r>
            <a:endParaRPr b="1" sz="1000">
              <a:solidFill>
                <a:schemeClr val="dk1"/>
              </a:solidFill>
              <a:latin typeface="Figtree"/>
              <a:ea typeface="Figtree"/>
              <a:cs typeface="Figtree"/>
              <a:sym typeface="Figtree"/>
            </a:endParaRPr>
          </a:p>
        </p:txBody>
      </p:sp>
      <p:sp>
        <p:nvSpPr>
          <p:cNvPr id="480" name="Google Shape;480;p4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present research findings or insights in an engaging, visual format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create interactive charts, maps, or animated visuals without writing code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crafting data-driven stories for pitches, reports, or content marketing</a:t>
            </a:r>
            <a:endParaRPr sz="900">
              <a:solidFill>
                <a:schemeClr val="dk1"/>
              </a:solidFill>
              <a:latin typeface="Figtree"/>
              <a:ea typeface="Figtree"/>
              <a:cs typeface="Figtree"/>
              <a:sym typeface="Figtree"/>
            </a:endParaRPr>
          </a:p>
        </p:txBody>
      </p:sp>
      <p:sp>
        <p:nvSpPr>
          <p:cNvPr id="481" name="Google Shape;481;p4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83" name="Google Shape;483;p4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preparing a cultural insight report. Using Flourish, you turn social media engagement data into an interactive heat map, animate emotional trend lines over time, and embed it all into a client-ready deck.</a:t>
            </a:r>
            <a:endParaRPr sz="900">
              <a:solidFill>
                <a:schemeClr val="dk1"/>
              </a:solidFill>
              <a:latin typeface="Figtree"/>
              <a:ea typeface="Figtree"/>
              <a:cs typeface="Figtree"/>
              <a:sym typeface="Figtree"/>
            </a:endParaRPr>
          </a:p>
        </p:txBody>
      </p:sp>
      <p:sp>
        <p:nvSpPr>
          <p:cNvPr id="484" name="Google Shape;484;p4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485" name="Google Shape;485;p4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4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487" name="Google Shape;487;p4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488" name="Google Shape;488;p4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Data Visualization &amp; Storytelling Tool</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489" name="Google Shape;489;p45"/>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and upload your CSV, Excel, or Google Sheets data</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 template (bar chart race, heat map, scatter plot, etc.)</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Customize the visuals using point-and-click tools or minimal settings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or embed your interactive visual into reports, websites, or slides</a:t>
            </a:r>
            <a:endParaRPr sz="900">
              <a:solidFill>
                <a:srgbClr val="FFFFFF"/>
              </a:solidFill>
              <a:latin typeface="Figtree"/>
              <a:ea typeface="Figtree"/>
              <a:cs typeface="Figtree"/>
              <a:sym typeface="Figtree"/>
            </a:endParaRPr>
          </a:p>
        </p:txBody>
      </p:sp>
      <p:sp>
        <p:nvSpPr>
          <p:cNvPr id="490" name="Google Shape;490;p4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Julius AI or ChatGPT Code Interpreter to clean and analyze your data before visualizing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Glimpse to add external context data</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Canva to integrate Flourish visuals into larger storytelling assets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Datawrapper – simpler charts and quick publishing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Observable – more developer-focused with advanced customization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Tableau Public – more enterprise-oriented, but free with login</a:t>
            </a:r>
            <a:endParaRPr sz="700">
              <a:solidFill>
                <a:schemeClr val="dk1"/>
              </a:solidFill>
              <a:latin typeface="Figtree"/>
              <a:ea typeface="Figtree"/>
              <a:cs typeface="Figtree"/>
              <a:sym typeface="Figtree"/>
            </a:endParaRPr>
          </a:p>
        </p:txBody>
      </p:sp>
      <p:sp>
        <p:nvSpPr>
          <p:cNvPr id="493" name="Google Shape;493;p45"/>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a:t>
            </a:r>
            <a:r>
              <a:rPr lang="en" sz="700">
                <a:solidFill>
                  <a:schemeClr val="dk1"/>
                </a:solidFill>
                <a:latin typeface="Figtree"/>
                <a:ea typeface="Figtree"/>
                <a:cs typeface="Figtree"/>
                <a:sym typeface="Figtree"/>
              </a:rPr>
              <a:t>Interactive charts (bar races, scrollytelling, treemaps, hierarchy,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Geographic mapping with country/city-level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Embeddable and responsive for web or mobile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Animated transitions to show change over time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Templates for non-designers to create editorial-level visuals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data integration with Google Sheets or APIs</a:t>
            </a:r>
            <a:br>
              <a:rPr lang="en" sz="700">
                <a:solidFill>
                  <a:schemeClr val="dk1"/>
                </a:solidFill>
                <a:latin typeface="Figtree"/>
                <a:ea typeface="Figtree"/>
                <a:cs typeface="Figtree"/>
                <a:sym typeface="Figtree"/>
              </a:rPr>
            </a:br>
            <a:endParaRPr sz="700">
              <a:solidFill>
                <a:schemeClr val="dk1"/>
              </a:solidFill>
              <a:latin typeface="Figtree"/>
              <a:ea typeface="Figtree"/>
              <a:cs typeface="Figtree"/>
              <a:sym typeface="Figtree"/>
            </a:endParaRPr>
          </a:p>
        </p:txBody>
      </p:sp>
      <p:sp>
        <p:nvSpPr>
          <p:cNvPr id="494" name="Google Shape;494;p4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story does this data tell about emotional trends across segments?”</a:t>
            </a:r>
            <a:br>
              <a:rPr b="1" lang="en" sz="700">
                <a:solidFill>
                  <a:srgbClr val="FFFFFF"/>
                </a:solidFill>
                <a:latin typeface="Roboto Mono"/>
                <a:ea typeface="Roboto Mono"/>
                <a:cs typeface="Roboto Mono"/>
                <a:sym typeface="Roboto Mono"/>
              </a:rPr>
            </a:b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“Which visual format best communicates regional shifts in sentiment over time?”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496" name="Google Shape;496;p4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497" name="Google Shape;497;p4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498" name="Google Shape;498;p45"/>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scrollytelling and animation features for presentations and insight storytelling that evolves over time.  Customize tooltips and annotations to guide viewer interpretation without overwhelming them with data</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499" name="Google Shape;499;p4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00" name="Google Shape;500;p45"/>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04" name="Shape 504"/>
        <p:cNvGrpSpPr/>
        <p:nvPr/>
      </p:nvGrpSpPr>
      <p:grpSpPr>
        <a:xfrm>
          <a:off x="0" y="0"/>
          <a:ext cx="0" cy="0"/>
          <a:chOff x="0" y="0"/>
          <a:chExt cx="0" cy="0"/>
        </a:xfrm>
      </p:grpSpPr>
      <p:sp>
        <p:nvSpPr>
          <p:cNvPr id="505" name="Google Shape;505;p4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GigaBrain</a:t>
            </a:r>
            <a:endParaRPr b="1" sz="2200">
              <a:solidFill>
                <a:srgbClr val="11C2C2"/>
              </a:solidFill>
              <a:latin typeface="Google Sans"/>
              <a:ea typeface="Google Sans"/>
              <a:cs typeface="Google Sans"/>
              <a:sym typeface="Google Sans"/>
            </a:endParaRPr>
          </a:p>
        </p:txBody>
      </p:sp>
      <p:sp>
        <p:nvSpPr>
          <p:cNvPr id="508" name="Google Shape;508;p4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09" name="Google Shape;509;p4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10" name="Google Shape;510;p46"/>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GigaBrain is a semantic search engine that surfaces the most relevant answers and threads from forums like Reddit and Stack Overflow. It lets you explore how real people talk, argue, and solve problems—indexed by intent, tone, and community context rather than keyword matching.</a:t>
            </a:r>
            <a:endParaRPr b="1" sz="1000">
              <a:solidFill>
                <a:schemeClr val="dk1"/>
              </a:solidFill>
              <a:latin typeface="Figtree"/>
              <a:ea typeface="Figtree"/>
              <a:cs typeface="Figtree"/>
              <a:sym typeface="Figtree"/>
            </a:endParaRPr>
          </a:p>
        </p:txBody>
      </p:sp>
      <p:sp>
        <p:nvSpPr>
          <p:cNvPr id="511" name="Google Shape;511;p4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real-world, conversational insights from forums, not just top-down search results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how a community discusses a topic, problem, or product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cultural listening and qualitative idea validation across long-tail audiences</a:t>
            </a:r>
            <a:endParaRPr sz="900">
              <a:solidFill>
                <a:schemeClr val="dk1"/>
              </a:solidFill>
              <a:latin typeface="Figtree"/>
              <a:ea typeface="Figtree"/>
              <a:cs typeface="Figtree"/>
              <a:sym typeface="Figtree"/>
            </a:endParaRPr>
          </a:p>
        </p:txBody>
      </p:sp>
      <p:sp>
        <p:nvSpPr>
          <p:cNvPr id="512" name="Google Shape;512;p4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14" name="Google Shape;514;p4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health tech founder uses GigaBrain to explore how people talk about managing ADHD naturally. They discover emerging supplement trends, emotional barriers to diagnosis, and parent vs. adult ADHD discourse—all pulled from Reddit threads.</a:t>
            </a:r>
            <a:endParaRPr sz="900">
              <a:solidFill>
                <a:schemeClr val="dk1"/>
              </a:solidFill>
              <a:latin typeface="Figtree"/>
              <a:ea typeface="Figtree"/>
              <a:cs typeface="Figtree"/>
              <a:sym typeface="Figtree"/>
            </a:endParaRPr>
          </a:p>
        </p:txBody>
      </p:sp>
      <p:sp>
        <p:nvSpPr>
          <p:cNvPr id="515" name="Google Shape;515;p4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16" name="Google Shape;516;p4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4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18" name="Google Shape;518;p4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19" name="Google Shape;519;p46"/>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https://www.gigabrain.co</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search query (e.g. “introvert productivity tools” or “how to feel less lonely”)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returned Reddit or Stack Overflow threads based on semantic and contextual relevance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conversations to read full context, sentiments, or source communities</a:t>
            </a:r>
            <a:endParaRPr sz="900">
              <a:solidFill>
                <a:srgbClr val="FFFFFF"/>
              </a:solidFill>
              <a:latin typeface="Figtree"/>
              <a:ea typeface="Figtree"/>
              <a:cs typeface="Figtree"/>
              <a:sym typeface="Figtree"/>
            </a:endParaRPr>
          </a:p>
        </p:txBody>
      </p:sp>
      <p:sp>
        <p:nvSpPr>
          <p:cNvPr id="520" name="Google Shape;520;p4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PainPointy to cluster complaints found in GigaBrain threads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RedditScout to identify where those conversations are happening at scale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to summarize and synthesize multiple threads into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site:reddit.com boolean searches — more manual and limited.  Threadsift — search, cluster, and summarize Reddit threads with AI.  Socratic or Claude — for reflective synthesis on discovered conversation themes</a:t>
            </a:r>
            <a:endParaRPr sz="700">
              <a:solidFill>
                <a:schemeClr val="dk1"/>
              </a:solidFill>
              <a:latin typeface="Figtree"/>
              <a:ea typeface="Figtree"/>
              <a:cs typeface="Figtree"/>
              <a:sym typeface="Figtree"/>
            </a:endParaRPr>
          </a:p>
        </p:txBody>
      </p:sp>
      <p:sp>
        <p:nvSpPr>
          <p:cNvPr id="523" name="Google Shape;523;p46"/>
          <p:cNvSpPr txBox="1"/>
          <p:nvPr/>
        </p:nvSpPr>
        <p:spPr>
          <a:xfrm>
            <a:off x="7435513" y="1832900"/>
            <a:ext cx="13383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Semantic search across Reddit, Stack Overflow, and other forums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Context-aware filtering by thread relevance, tone, and engagement</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Search by topic clusters, questions, or problem framing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Highlights of best answers within noisy discussions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Great for surfacing edge-cases, niche needs, and long-tail insight</a:t>
            </a:r>
            <a:endParaRPr sz="800">
              <a:solidFill>
                <a:schemeClr val="dk1"/>
              </a:solidFill>
              <a:latin typeface="Figtree"/>
              <a:ea typeface="Figtree"/>
              <a:cs typeface="Figtree"/>
              <a:sym typeface="Figtree"/>
            </a:endParaRPr>
          </a:p>
        </p:txBody>
      </p:sp>
      <p:sp>
        <p:nvSpPr>
          <p:cNvPr id="524" name="Google Shape;524;p4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“Summarize the key emotional tensions discussed in top Reddit threads about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nuanced differences exist in how users describe [product] frustrations vs. desires?”</a:t>
            </a:r>
            <a:endParaRPr b="1" sz="700">
              <a:solidFill>
                <a:srgbClr val="FFFFFF"/>
              </a:solidFill>
              <a:latin typeface="Roboto Mono"/>
              <a:ea typeface="Roboto Mono"/>
              <a:cs typeface="Roboto Mono"/>
              <a:sym typeface="Roboto Mono"/>
            </a:endParaRPr>
          </a:p>
        </p:txBody>
      </p:sp>
      <p:sp>
        <p:nvSpPr>
          <p:cNvPr id="526" name="Google Shape;526;p4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27" name="Google Shape;527;p4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28" name="Google Shape;528;p4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vague or experiential phrasing in your queries to surface deeper discourse (e.g. “feel stuck at work” instead of “career advice”.  Filter out top-voted answers to find emerging, dissenting, or more emotionally raw threads</a:t>
            </a:r>
            <a:endParaRPr b="1" sz="900">
              <a:solidFill>
                <a:schemeClr val="dk1"/>
              </a:solidFill>
              <a:latin typeface="Figtree"/>
              <a:ea typeface="Figtree"/>
              <a:cs typeface="Figtree"/>
              <a:sym typeface="Figtree"/>
            </a:endParaRPr>
          </a:p>
        </p:txBody>
      </p:sp>
      <p:pic>
        <p:nvPicPr>
          <p:cNvPr id="529" name="Google Shape;529;p46"/>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530" name="Google Shape;530;p46"/>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Search &amp; Forum Intelligence</a:t>
            </a:r>
            <a:endParaRPr sz="1000">
              <a:solidFill>
                <a:schemeClr val="dk1"/>
              </a:solidFill>
              <a:latin typeface="Google Sans SemiBold"/>
              <a:ea typeface="Google Sans SemiBold"/>
              <a:cs typeface="Google Sans SemiBold"/>
              <a:sym typeface="Google Sans SemiBold"/>
            </a:endParaRPr>
          </a:p>
        </p:txBody>
      </p:sp>
      <p:pic>
        <p:nvPicPr>
          <p:cNvPr id="531" name="Google Shape;531;p46"/>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35" name="Shape 535"/>
        <p:cNvGrpSpPr/>
        <p:nvPr/>
      </p:nvGrpSpPr>
      <p:grpSpPr>
        <a:xfrm>
          <a:off x="0" y="0"/>
          <a:ext cx="0" cy="0"/>
          <a:chOff x="0" y="0"/>
          <a:chExt cx="0" cy="0"/>
        </a:xfrm>
      </p:grpSpPr>
      <p:sp>
        <p:nvSpPr>
          <p:cNvPr id="536" name="Google Shape;536;p4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Podchaser</a:t>
            </a:r>
            <a:endParaRPr b="1" sz="2200">
              <a:solidFill>
                <a:srgbClr val="11C2C2"/>
              </a:solidFill>
              <a:latin typeface="Google Sans"/>
              <a:ea typeface="Google Sans"/>
              <a:cs typeface="Google Sans"/>
              <a:sym typeface="Google Sans"/>
            </a:endParaRPr>
          </a:p>
        </p:txBody>
      </p:sp>
      <p:sp>
        <p:nvSpPr>
          <p:cNvPr id="539" name="Google Shape;539;p4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40" name="Google Shape;540;p4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41" name="Google Shape;541;p47"/>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Podchaser is a comprehensive podcast database that provides in-depth profiles of shows, creators, guests, and episodes. It offers metadata like audience reach, host info, social links, and topics—ideal for podcast discovery, influencer outreach, and market mapping.</a:t>
            </a:r>
            <a:endParaRPr b="1" sz="1000">
              <a:solidFill>
                <a:schemeClr val="dk1"/>
              </a:solidFill>
              <a:latin typeface="Figtree"/>
              <a:ea typeface="Figtree"/>
              <a:cs typeface="Figtree"/>
              <a:sym typeface="Figtree"/>
            </a:endParaRPr>
          </a:p>
        </p:txBody>
      </p:sp>
      <p:sp>
        <p:nvSpPr>
          <p:cNvPr id="542" name="Google Shape;542;p47"/>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building outreach lists for podcast partnerships or guest appearances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the media ecosystem around specific influencers or topics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relevant podcasts by category, format, or audience profile</a:t>
            </a:r>
            <a:endParaRPr sz="900">
              <a:solidFill>
                <a:schemeClr val="dk1"/>
              </a:solidFill>
              <a:latin typeface="Figtree"/>
              <a:ea typeface="Figtree"/>
              <a:cs typeface="Figtree"/>
              <a:sym typeface="Figtree"/>
            </a:endParaRPr>
          </a:p>
        </p:txBody>
      </p:sp>
      <p:sp>
        <p:nvSpPr>
          <p:cNvPr id="543" name="Google Shape;543;p4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45" name="Google Shape;545;p4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wellness product. You search Podchaser for shows in the “mental health” and “biohacking” categories, then filter by audience size and region to shortlist shows for your outreach campaign.</a:t>
            </a:r>
            <a:endParaRPr sz="900">
              <a:solidFill>
                <a:schemeClr val="dk1"/>
              </a:solidFill>
              <a:latin typeface="Figtree"/>
              <a:ea typeface="Figtree"/>
              <a:cs typeface="Figtree"/>
              <a:sym typeface="Figtree"/>
            </a:endParaRPr>
          </a:p>
        </p:txBody>
      </p:sp>
      <p:sp>
        <p:nvSpPr>
          <p:cNvPr id="546" name="Google Shape;546;p4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47" name="Google Shape;547;p4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4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49" name="Google Shape;549;p4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50" name="Google Shape;550;p47"/>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Database &amp; Discovery Engine</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551" name="Google Shape;551;p47"/>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podchaser.com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search bar to explore podcasts, creators, topics, or guests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profiles to see show ratings, guest appearances, episode tags, and contact links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“lists” or “collections” features to curate targets for outreach or research</a:t>
            </a:r>
            <a:endParaRPr sz="900">
              <a:solidFill>
                <a:srgbClr val="FFFFFF"/>
              </a:solidFill>
              <a:latin typeface="Figtree"/>
              <a:ea typeface="Figtree"/>
              <a:cs typeface="Figtree"/>
              <a:sym typeface="Figtree"/>
            </a:endParaRPr>
          </a:p>
        </p:txBody>
      </p:sp>
      <p:sp>
        <p:nvSpPr>
          <p:cNvPr id="552" name="Google Shape;552;p4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Rephonic Graph – To visualize relationships between shows and audience overlaps.  SparkToro – For cross-channel influencer discovery and audience behavior.  Podscan – To monitor transcript-level mentions of topics or brands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Simpler search with transcript snippets and API access.  Podseeker – Contact info and audience size estimates for influencer outreach.  Chartable – More focused on podcast analytics and attribution</a:t>
            </a:r>
            <a:endParaRPr sz="700">
              <a:solidFill>
                <a:schemeClr val="dk1"/>
              </a:solidFill>
              <a:latin typeface="Figtree"/>
              <a:ea typeface="Figtree"/>
              <a:cs typeface="Figtree"/>
              <a:sym typeface="Figtree"/>
            </a:endParaRPr>
          </a:p>
        </p:txBody>
      </p:sp>
      <p:sp>
        <p:nvSpPr>
          <p:cNvPr id="555" name="Google Shape;555;p47"/>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Rich podcast and guest metadata (categories, languages, frequency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Guest search and appearance tracking across episodes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insights and engagement metrics (with Pro version)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Contact information for hosts and creators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Collaborative list building and CRM integrations</a:t>
            </a:r>
            <a:endParaRPr sz="700">
              <a:solidFill>
                <a:schemeClr val="dk1"/>
              </a:solidFill>
              <a:latin typeface="Figtree"/>
              <a:ea typeface="Figtree"/>
              <a:cs typeface="Figtree"/>
              <a:sym typeface="Figtree"/>
            </a:endParaRPr>
          </a:p>
        </p:txBody>
      </p:sp>
      <p:sp>
        <p:nvSpPr>
          <p:cNvPr id="556" name="Google Shape;556;p4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“Which podcasts frequently feature guests in the clean beauty space with mid-sized US audiences?”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podcast hosts also speak at tech conferences or write for major outlets?”</a:t>
            </a:r>
            <a:endParaRPr b="1" sz="700">
              <a:solidFill>
                <a:srgbClr val="FFFFFF"/>
              </a:solidFill>
              <a:latin typeface="Roboto Mono"/>
              <a:ea typeface="Roboto Mono"/>
              <a:cs typeface="Roboto Mono"/>
              <a:sym typeface="Roboto Mono"/>
            </a:endParaRPr>
          </a:p>
        </p:txBody>
      </p:sp>
      <p:sp>
        <p:nvSpPr>
          <p:cNvPr id="558" name="Google Shape;558;p4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59" name="Google Shape;559;p4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60" name="Google Shape;560;p4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“guest” search to trace experts' media trails and map topic authority.  Filter shows by frequency and recent activity to prioritize active, responsive podcasts for outreach</a:t>
            </a:r>
            <a:endParaRPr b="1" sz="900">
              <a:solidFill>
                <a:schemeClr val="dk1"/>
              </a:solidFill>
              <a:latin typeface="Figtree"/>
              <a:ea typeface="Figtree"/>
              <a:cs typeface="Figtree"/>
              <a:sym typeface="Figtree"/>
            </a:endParaRPr>
          </a:p>
        </p:txBody>
      </p:sp>
      <p:pic>
        <p:nvPicPr>
          <p:cNvPr id="561" name="Google Shape;561;p4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62" name="Google Shape;562;p47"/>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66" name="Shape 566"/>
        <p:cNvGrpSpPr/>
        <p:nvPr/>
      </p:nvGrpSpPr>
      <p:grpSpPr>
        <a:xfrm>
          <a:off x="0" y="0"/>
          <a:ext cx="0" cy="0"/>
          <a:chOff x="0" y="0"/>
          <a:chExt cx="0" cy="0"/>
        </a:xfrm>
      </p:grpSpPr>
      <p:sp>
        <p:nvSpPr>
          <p:cNvPr id="567" name="Google Shape;567;p4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Rephonic</a:t>
            </a:r>
            <a:endParaRPr b="1" sz="2200">
              <a:solidFill>
                <a:srgbClr val="11C2C2"/>
              </a:solidFill>
              <a:latin typeface="Google Sans"/>
              <a:ea typeface="Google Sans"/>
              <a:cs typeface="Google Sans"/>
              <a:sym typeface="Google Sans"/>
            </a:endParaRPr>
          </a:p>
        </p:txBody>
      </p:sp>
      <p:sp>
        <p:nvSpPr>
          <p:cNvPr id="570" name="Google Shape;570;p4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71" name="Google Shape;571;p4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572" name="Google Shape;572;p48"/>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Rephonic Graph visualizes the connections between podcasts and their audiences, showing how shows are linked based on shared listener behavior. It helps uncover podcast clusters, niche overlaps, and hidden influence networks within audio ecosystems.</a:t>
            </a:r>
            <a:endParaRPr b="1" sz="1000">
              <a:solidFill>
                <a:schemeClr val="dk1"/>
              </a:solidFill>
              <a:latin typeface="Figtree"/>
              <a:ea typeface="Figtree"/>
              <a:cs typeface="Figtree"/>
              <a:sym typeface="Figtree"/>
            </a:endParaRPr>
          </a:p>
        </p:txBody>
      </p:sp>
      <p:sp>
        <p:nvSpPr>
          <p:cNvPr id="573" name="Google Shape;573;p4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which podcasts share similar audiences with your target podcast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identifying niche clusters or under-the-radar podcast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partnership, guest appearance, or media planning based on audience affinity</a:t>
            </a:r>
            <a:endParaRPr sz="900">
              <a:solidFill>
                <a:schemeClr val="dk1"/>
              </a:solidFill>
              <a:latin typeface="Figtree"/>
              <a:ea typeface="Figtree"/>
              <a:cs typeface="Figtree"/>
              <a:sym typeface="Figtree"/>
            </a:endParaRPr>
          </a:p>
        </p:txBody>
      </p:sp>
      <p:sp>
        <p:nvSpPr>
          <p:cNvPr id="574" name="Google Shape;574;p4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76" name="Google Shape;576;p48"/>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wellness supplement and want to appear on podcasts that speak to self-improvement enthusiasts. You input a popular podcast like Huberman Lab, and Rephonic Graph reveals a network of adjacent shows your target audience also listens to, uncovering new PR and influencer opportunities.</a:t>
            </a:r>
            <a:endParaRPr sz="900">
              <a:solidFill>
                <a:schemeClr val="dk1"/>
              </a:solidFill>
              <a:latin typeface="Figtree"/>
              <a:ea typeface="Figtree"/>
              <a:cs typeface="Figtree"/>
              <a:sym typeface="Figtree"/>
            </a:endParaRPr>
          </a:p>
        </p:txBody>
      </p:sp>
      <p:sp>
        <p:nvSpPr>
          <p:cNvPr id="577" name="Google Shape;577;p4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578" name="Google Shape;578;p4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4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580" name="Google Shape;580;p4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581" name="Google Shape;581;p48"/>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Research &amp; Audience Mapping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582" name="Google Shape;582;p48"/>
          <p:cNvSpPr txBox="1"/>
          <p:nvPr/>
        </p:nvSpPr>
        <p:spPr>
          <a:xfrm>
            <a:off x="4537950" y="313700"/>
            <a:ext cx="42111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Rephonic Graph</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in the name of a known podcast your audience might follow</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the visual graph to see connected podcasts (by audience overlap)</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into any node for metadata: host, estimated reach, listener demographics, etc.</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583" name="Google Shape;583;p4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Podchaser – For deep metadata and listener reviews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 To map podcast affinities alongside web/social/influencer overlap</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or RedditScout – For validating topics discussed in podcast communities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For podcast search and episode-level keyword scanning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GoodPods – For discovering trending shows via listener behavior, though less visual</a:t>
            </a:r>
            <a:endParaRPr sz="700">
              <a:solidFill>
                <a:schemeClr val="dk1"/>
              </a:solidFill>
              <a:latin typeface="Figtree"/>
              <a:ea typeface="Figtree"/>
              <a:cs typeface="Figtree"/>
              <a:sym typeface="Figtree"/>
            </a:endParaRPr>
          </a:p>
        </p:txBody>
      </p:sp>
      <p:sp>
        <p:nvSpPr>
          <p:cNvPr id="586" name="Google Shape;586;p48"/>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network graph of podcast affinity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Discover "lookalike" podcasts based on listener overlap</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Segment by genre, country, language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to audience reach, demographics, and contact info</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or save key podcast leads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Combine with Rephonic’s full podcast database for broader research</a:t>
            </a:r>
            <a:endParaRPr sz="700">
              <a:solidFill>
                <a:schemeClr val="dk1"/>
              </a:solidFill>
              <a:latin typeface="Figtree"/>
              <a:ea typeface="Figtree"/>
              <a:cs typeface="Figtree"/>
              <a:sym typeface="Figtree"/>
            </a:endParaRPr>
          </a:p>
        </p:txBody>
      </p:sp>
      <p:sp>
        <p:nvSpPr>
          <p:cNvPr id="587" name="Google Shape;587;p4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8"/>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“Which adjacent podcast communities overlap with wellness entrepreneurs?”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podcast listener clusters emerge around Gen Z finance shows?”</a:t>
            </a:r>
            <a:endParaRPr b="1" sz="700">
              <a:solidFill>
                <a:srgbClr val="FFFFFF"/>
              </a:solidFill>
              <a:latin typeface="Roboto Mono"/>
              <a:ea typeface="Roboto Mono"/>
              <a:cs typeface="Roboto Mono"/>
              <a:sym typeface="Roboto Mono"/>
            </a:endParaRPr>
          </a:p>
        </p:txBody>
      </p:sp>
      <p:sp>
        <p:nvSpPr>
          <p:cNvPr id="589" name="Google Shape;589;p4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90" name="Google Shape;590;p4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591" name="Google Shape;591;p4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Start with a niche anchor podcast, not a mega-show, to avoid overly broad results.  Use Rephonic data in tandem with social listening to triangulate influence patterns across media formats</a:t>
            </a:r>
            <a:endParaRPr b="1" sz="900">
              <a:solidFill>
                <a:schemeClr val="dk1"/>
              </a:solidFill>
              <a:latin typeface="Figtree"/>
              <a:ea typeface="Figtree"/>
              <a:cs typeface="Figtree"/>
              <a:sym typeface="Figtree"/>
            </a:endParaRPr>
          </a:p>
        </p:txBody>
      </p:sp>
      <p:pic>
        <p:nvPicPr>
          <p:cNvPr id="592" name="Google Shape;592;p4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593" name="Google Shape;593;p48"/>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597" name="Shape 597"/>
        <p:cNvGrpSpPr/>
        <p:nvPr/>
      </p:nvGrpSpPr>
      <p:grpSpPr>
        <a:xfrm>
          <a:off x="0" y="0"/>
          <a:ext cx="0" cy="0"/>
          <a:chOff x="0" y="0"/>
          <a:chExt cx="0" cy="0"/>
        </a:xfrm>
      </p:grpSpPr>
      <p:sp>
        <p:nvSpPr>
          <p:cNvPr id="598" name="Google Shape;598;p4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Anvaka /sayit</a:t>
            </a:r>
            <a:endParaRPr b="1" sz="2200">
              <a:solidFill>
                <a:srgbClr val="11C2C2"/>
              </a:solidFill>
              <a:latin typeface="Google Sans"/>
              <a:ea typeface="Google Sans"/>
              <a:cs typeface="Google Sans"/>
              <a:sym typeface="Google Sans"/>
            </a:endParaRPr>
          </a:p>
        </p:txBody>
      </p:sp>
      <p:sp>
        <p:nvSpPr>
          <p:cNvPr id="601" name="Google Shape;601;p4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02" name="Google Shape;602;p4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03" name="Google Shape;603;p49"/>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Anvaka's /sayit is an open-source tool that visualizes large Reddit (or Hacker News) conversations as interactive tree diagrams. It reveals the flow, branching, and intensity of digital discourse—helping researchers explore how opinions, themes, or debates unfold in long-form public threads.</a:t>
            </a:r>
            <a:endParaRPr b="1" sz="1000">
              <a:solidFill>
                <a:schemeClr val="dk1"/>
              </a:solidFill>
              <a:latin typeface="Figtree"/>
              <a:ea typeface="Figtree"/>
              <a:cs typeface="Figtree"/>
              <a:sym typeface="Figtree"/>
            </a:endParaRPr>
          </a:p>
        </p:txBody>
      </p:sp>
      <p:sp>
        <p:nvSpPr>
          <p:cNvPr id="604" name="Google Shape;604;p49"/>
          <p:cNvSpPr txBox="1"/>
          <p:nvPr/>
        </p:nvSpPr>
        <p:spPr>
          <a:xfrm>
            <a:off x="286625" y="2115550"/>
            <a:ext cx="3715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mapping how community conversations evolve and diverge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high-engagement nodes or polarizing comments within a thread</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detect influential voices or key turning points in discourse</a:t>
            </a:r>
            <a:endParaRPr sz="900">
              <a:solidFill>
                <a:schemeClr val="dk1"/>
              </a:solidFill>
              <a:latin typeface="Figtree"/>
              <a:ea typeface="Figtree"/>
              <a:cs typeface="Figtree"/>
              <a:sym typeface="Figtree"/>
            </a:endParaRPr>
          </a:p>
        </p:txBody>
      </p:sp>
      <p:sp>
        <p:nvSpPr>
          <p:cNvPr id="605" name="Google Shape;605;p4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07" name="Google Shape;607;p49"/>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researcher studying r/antiwork loads a viral post into /sayit and uncovers that a specific reply triggered three diverging debates—one about automation, one about labor rights, and one about Gen Z culture.</a:t>
            </a:r>
            <a:endParaRPr sz="900">
              <a:solidFill>
                <a:schemeClr val="dk1"/>
              </a:solidFill>
              <a:latin typeface="Figtree"/>
              <a:ea typeface="Figtree"/>
              <a:cs typeface="Figtree"/>
              <a:sym typeface="Figtree"/>
            </a:endParaRPr>
          </a:p>
        </p:txBody>
      </p:sp>
      <p:sp>
        <p:nvSpPr>
          <p:cNvPr id="608" name="Google Shape;608;p4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09" name="Google Shape;609;p4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4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11" name="Google Shape;611;p4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12" name="Google Shape;612;p49"/>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Thread Visualizer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613" name="Google Shape;613;p49"/>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https://anvaka.github.io/sayit/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Paste the URL of a Reddit thread or Hacker News conversation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the interactive node tree: each branch represents a reply and its child comments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nodes to highlight comment paths or identify hotspots in engagement</a:t>
            </a:r>
            <a:endParaRPr sz="900">
              <a:solidFill>
                <a:srgbClr val="FFFFFF"/>
              </a:solidFill>
              <a:latin typeface="Figtree"/>
              <a:ea typeface="Figtree"/>
              <a:cs typeface="Figtree"/>
              <a:sym typeface="Figtree"/>
            </a:endParaRPr>
          </a:p>
        </p:txBody>
      </p:sp>
      <p:sp>
        <p:nvSpPr>
          <p:cNvPr id="614" name="Google Shape;614;p4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to identify which Reddit threads to analyze deeply.  ChatGPT or Claude to summarize or interpret branching sentiment.  Gephi or Obsidian Canvas to map related discourses across time or platforms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Pol.is — for structured opinion mapping and participatory debate.  Thread Reader App — for linear visualization of Twitter threads.  RedditDepthVisualizer (experimental) — for 3D depth-focused Reddit thread visuals</a:t>
            </a:r>
            <a:endParaRPr sz="700">
              <a:solidFill>
                <a:schemeClr val="dk1"/>
              </a:solidFill>
              <a:latin typeface="Figtree"/>
              <a:ea typeface="Figtree"/>
              <a:cs typeface="Figtree"/>
              <a:sym typeface="Figtree"/>
            </a:endParaRPr>
          </a:p>
        </p:txBody>
      </p:sp>
      <p:sp>
        <p:nvSpPr>
          <p:cNvPr id="617" name="Google Shape;617;p49"/>
          <p:cNvSpPr txBox="1"/>
          <p:nvPr/>
        </p:nvSpPr>
        <p:spPr>
          <a:xfrm>
            <a:off x="7435513" y="1832900"/>
            <a:ext cx="1338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Interactive tree view of conversation threads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scaling by reply count or depth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Node highlighting to trace influence and branching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Lightweight, browser-based (no login needed)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options for visuals or metadata (via dev tools)</a:t>
            </a:r>
            <a:endParaRPr sz="700">
              <a:solidFill>
                <a:schemeClr val="dk1"/>
              </a:solidFill>
              <a:latin typeface="Figtree"/>
              <a:ea typeface="Figtree"/>
              <a:cs typeface="Figtree"/>
              <a:sym typeface="Figtree"/>
            </a:endParaRPr>
          </a:p>
        </p:txBody>
      </p:sp>
      <p:sp>
        <p:nvSpPr>
          <p:cNvPr id="618" name="Google Shape;618;p4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sub-themes emerge from this viral Reddit thread, and which comment paths had the most emotional response?”</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the three most influential conversation forks within this post and the tensions they reveal.”</a:t>
            </a:r>
            <a:endParaRPr b="1" sz="700">
              <a:solidFill>
                <a:srgbClr val="FFFFFF"/>
              </a:solidFill>
              <a:latin typeface="Roboto Mono"/>
              <a:ea typeface="Roboto Mono"/>
              <a:cs typeface="Roboto Mono"/>
              <a:sym typeface="Roboto Mono"/>
            </a:endParaRPr>
          </a:p>
        </p:txBody>
      </p:sp>
      <p:sp>
        <p:nvSpPr>
          <p:cNvPr id="620" name="Google Shape;620;p4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21" name="Google Shape;621;p4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22" name="Google Shape;622;p4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Focus on “deep branches” to spot slow-burn insights vs. viral hot takes.  Use this tool in tandem with a qualitative annotation tool (e.g. Notion, Roam) to layer interpretation and emotional tone onto the visual structure</a:t>
            </a:r>
            <a:endParaRPr b="1" sz="900">
              <a:solidFill>
                <a:schemeClr val="dk1"/>
              </a:solidFill>
              <a:latin typeface="Figtree"/>
              <a:ea typeface="Figtree"/>
              <a:cs typeface="Figtree"/>
              <a:sym typeface="Figtree"/>
            </a:endParaRPr>
          </a:p>
        </p:txBody>
      </p:sp>
      <p:pic>
        <p:nvPicPr>
          <p:cNvPr id="623" name="Google Shape;623;p4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624" name="Google Shape;624;p49"/>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628" name="Shape 628"/>
        <p:cNvGrpSpPr/>
        <p:nvPr/>
      </p:nvGrpSpPr>
      <p:grpSpPr>
        <a:xfrm>
          <a:off x="0" y="0"/>
          <a:ext cx="0" cy="0"/>
          <a:chOff x="0" y="0"/>
          <a:chExt cx="0" cy="0"/>
        </a:xfrm>
      </p:grpSpPr>
      <p:sp>
        <p:nvSpPr>
          <p:cNvPr id="629" name="Google Shape;629;p5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SimilarWeb</a:t>
            </a:r>
            <a:endParaRPr b="1" sz="2200">
              <a:solidFill>
                <a:srgbClr val="11C2C2"/>
              </a:solidFill>
              <a:latin typeface="Google Sans"/>
              <a:ea typeface="Google Sans"/>
              <a:cs typeface="Google Sans"/>
              <a:sym typeface="Google Sans"/>
            </a:endParaRPr>
          </a:p>
        </p:txBody>
      </p:sp>
      <p:sp>
        <p:nvSpPr>
          <p:cNvPr id="632" name="Google Shape;632;p5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33" name="Google Shape;633;p5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34" name="Google Shape;634;p50"/>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Similarweb provides deep insights into website traffic, user behavior, referral sources, and competitive positioning. It’s used to analyze online performance, benchmark against competitors, and uncover digital growth strategies across any sector.</a:t>
            </a:r>
            <a:endParaRPr b="1" sz="1000">
              <a:solidFill>
                <a:schemeClr val="dk1"/>
              </a:solidFill>
              <a:latin typeface="Figtree"/>
              <a:ea typeface="Figtree"/>
              <a:cs typeface="Figtree"/>
              <a:sym typeface="Figtree"/>
            </a:endParaRPr>
          </a:p>
        </p:txBody>
      </p:sp>
      <p:sp>
        <p:nvSpPr>
          <p:cNvPr id="635" name="Google Shape;635;p50"/>
          <p:cNvSpPr txBox="1"/>
          <p:nvPr/>
        </p:nvSpPr>
        <p:spPr>
          <a:xfrm>
            <a:off x="286625" y="2115550"/>
            <a:ext cx="3715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benchmark your site’s performance against top competitors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referral and search traffic trends in your industry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explore audience behavior across categories, geographies, or content formats</a:t>
            </a:r>
            <a:endParaRPr sz="900">
              <a:solidFill>
                <a:schemeClr val="dk1"/>
              </a:solidFill>
              <a:latin typeface="Figtree"/>
              <a:ea typeface="Figtree"/>
              <a:cs typeface="Figtree"/>
              <a:sym typeface="Figtree"/>
            </a:endParaRPr>
          </a:p>
        </p:txBody>
      </p:sp>
      <p:sp>
        <p:nvSpPr>
          <p:cNvPr id="636" name="Google Shape;636;p5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38" name="Google Shape;638;p50"/>
          <p:cNvSpPr txBox="1"/>
          <p:nvPr/>
        </p:nvSpPr>
        <p:spPr>
          <a:xfrm>
            <a:off x="207200" y="3629996"/>
            <a:ext cx="3801900" cy="9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latin typeface="Figtree"/>
                <a:ea typeface="Figtree"/>
                <a:cs typeface="Figtree"/>
                <a:sym typeface="Figtree"/>
              </a:rPr>
              <a:t>A SaaS founder uses Similarweb to discover that a competing tool gets significant referral traffic from product review blogs. This insight shapes their next influencer and SEO outreach strategy.</a:t>
            </a:r>
            <a:endParaRPr sz="900">
              <a:solidFill>
                <a:schemeClr val="dk1"/>
              </a:solidFill>
              <a:latin typeface="Figtree"/>
              <a:ea typeface="Figtree"/>
              <a:cs typeface="Figtree"/>
              <a:sym typeface="Figtree"/>
            </a:endParaRPr>
          </a:p>
          <a:p>
            <a:pPr indent="0" lvl="0" marL="0" rtl="0" algn="l">
              <a:spcBef>
                <a:spcPts val="1200"/>
              </a:spcBef>
              <a:spcAft>
                <a:spcPts val="0"/>
              </a:spcAft>
              <a:buNone/>
            </a:pPr>
            <a:r>
              <a:t/>
            </a:r>
            <a:endParaRPr sz="900">
              <a:solidFill>
                <a:schemeClr val="dk1"/>
              </a:solidFill>
              <a:latin typeface="Figtree"/>
              <a:ea typeface="Figtree"/>
              <a:cs typeface="Figtree"/>
              <a:sym typeface="Figtree"/>
            </a:endParaRPr>
          </a:p>
        </p:txBody>
      </p:sp>
      <p:sp>
        <p:nvSpPr>
          <p:cNvPr id="639" name="Google Shape;639;p5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40" name="Google Shape;640;p5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 name="Google Shape;641;p5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42" name="Google Shape;642;p5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43" name="Google Shape;643;p5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Digital Traffic Intelligence</a:t>
            </a:r>
            <a:endParaRPr sz="1000">
              <a:solidFill>
                <a:schemeClr val="dk1"/>
              </a:solidFill>
              <a:latin typeface="Google Sans SemiBold"/>
              <a:ea typeface="Google Sans SemiBold"/>
              <a:cs typeface="Google Sans SemiBold"/>
              <a:sym typeface="Google Sans SemiBold"/>
            </a:endParaRPr>
          </a:p>
        </p:txBody>
      </p:sp>
      <p:sp>
        <p:nvSpPr>
          <p:cNvPr id="644" name="Google Shape;644;p50"/>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a:t>
            </a:r>
            <a:r>
              <a:rPr lang="en" sz="900" u="sng">
                <a:solidFill>
                  <a:schemeClr val="hlink"/>
                </a:solidFill>
                <a:latin typeface="Figtree"/>
                <a:ea typeface="Figtree"/>
                <a:cs typeface="Figtree"/>
                <a:sym typeface="Figtree"/>
                <a:hlinkClick r:id="rId3"/>
              </a:rPr>
              <a:t>similarweb.com</a:t>
            </a:r>
            <a:r>
              <a:rPr lang="en" sz="900">
                <a:solidFill>
                  <a:srgbClr val="FFFFFF"/>
                </a:solidFill>
                <a:latin typeface="Figtree"/>
                <a:ea typeface="Figtree"/>
                <a:cs typeface="Figtree"/>
                <a:sym typeface="Figtree"/>
              </a:rPr>
              <a:t> and enter any website URL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the dashboard overview of traffic sources, engagement metrics, and rankings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Dive deeper into referral sites, keywords, and audience demographics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data or use filters (geography, device, category) for more granular analysis</a:t>
            </a:r>
            <a:endParaRPr sz="900">
              <a:solidFill>
                <a:srgbClr val="FFFFFF"/>
              </a:solidFill>
              <a:latin typeface="Figtree"/>
              <a:ea typeface="Figtree"/>
              <a:cs typeface="Figtree"/>
              <a:sym typeface="Figtree"/>
            </a:endParaRPr>
          </a:p>
        </p:txBody>
      </p:sp>
      <p:sp>
        <p:nvSpPr>
          <p:cNvPr id="645" name="Google Shape;645;p5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Meta Ad Library to correlate traffic spikes with ad campaigns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Glimpse to see if traffic aligns with rising search interest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layer behavioral and interest-based audience insight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SEMrush Traffic Analytics — similar features with added SEO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Ahrefs — provides backlink data and keyword visibility</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BuiltWith — shows tech stack but limited in traffic intelligence</a:t>
            </a:r>
            <a:endParaRPr sz="700">
              <a:solidFill>
                <a:schemeClr val="dk1"/>
              </a:solidFill>
              <a:latin typeface="Figtree"/>
              <a:ea typeface="Figtree"/>
              <a:cs typeface="Figtree"/>
              <a:sym typeface="Figtree"/>
            </a:endParaRPr>
          </a:p>
        </p:txBody>
      </p:sp>
      <p:sp>
        <p:nvSpPr>
          <p:cNvPr id="648" name="Google Shape;648;p50"/>
          <p:cNvSpPr txBox="1"/>
          <p:nvPr/>
        </p:nvSpPr>
        <p:spPr>
          <a:xfrm>
            <a:off x="7435513" y="1832900"/>
            <a:ext cx="13383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Traffic volume estimates by channel (direct, search, social, referral,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gap and opportunity analysis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Referring sites, outgoing links, and ad network visibility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Competitor comparison dashboards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overlap and industry trend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Country-by-country or region-specific analytics</a:t>
            </a:r>
            <a:endParaRPr sz="700">
              <a:solidFill>
                <a:schemeClr val="dk1"/>
              </a:solidFill>
              <a:latin typeface="Figtree"/>
              <a:ea typeface="Figtree"/>
              <a:cs typeface="Figtree"/>
              <a:sym typeface="Figtree"/>
            </a:endParaRPr>
          </a:p>
        </p:txBody>
      </p:sp>
      <p:sp>
        <p:nvSpPr>
          <p:cNvPr id="649" name="Google Shape;649;p5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traffic sources and content types drive the most growth for leading AI research platforms?”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Similarweb data for three wellness sites to identify gaps in SEO and referral strategy.”</a:t>
            </a:r>
            <a:endParaRPr b="1" sz="700">
              <a:solidFill>
                <a:srgbClr val="FFFFFF"/>
              </a:solidFill>
              <a:latin typeface="Roboto Mono"/>
              <a:ea typeface="Roboto Mono"/>
              <a:cs typeface="Roboto Mono"/>
              <a:sym typeface="Roboto Mono"/>
            </a:endParaRPr>
          </a:p>
        </p:txBody>
      </p:sp>
      <p:sp>
        <p:nvSpPr>
          <p:cNvPr id="651" name="Google Shape;651;p5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52" name="Google Shape;652;p5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53" name="Google Shape;653;p5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audience overlap and referral paths to find partnership or backlink opportunities.  Monitor seasonal trends and category benchmarks to time product launches or content drops</a:t>
            </a:r>
            <a:endParaRPr b="1" sz="900">
              <a:solidFill>
                <a:schemeClr val="dk1"/>
              </a:solidFill>
              <a:latin typeface="Figtree"/>
              <a:ea typeface="Figtree"/>
              <a:cs typeface="Figtree"/>
              <a:sym typeface="Figtree"/>
            </a:endParaRPr>
          </a:p>
        </p:txBody>
      </p:sp>
      <p:pic>
        <p:nvPicPr>
          <p:cNvPr id="654" name="Google Shape;654;p50"/>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655" name="Google Shape;655;p50"/>
          <p:cNvPicPr preferRelativeResize="0"/>
          <p:nvPr/>
        </p:nvPicPr>
        <p:blipFill rotWithShape="1">
          <a:blip r:embed="rId5">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33"/>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pic>
        <p:nvPicPr>
          <p:cNvPr id="132" name="Google Shape;132;p33"/>
          <p:cNvPicPr preferRelativeResize="0"/>
          <p:nvPr/>
        </p:nvPicPr>
        <p:blipFill rotWithShape="1">
          <a:blip r:embed="rId4">
            <a:alphaModFix/>
          </a:blip>
          <a:srcRect b="47292" l="13000" r="64844" t="21119"/>
          <a:stretch/>
        </p:blipFill>
        <p:spPr>
          <a:xfrm>
            <a:off x="3714103" y="1002500"/>
            <a:ext cx="1763700" cy="1661400"/>
          </a:xfrm>
          <a:prstGeom prst="ellipse">
            <a:avLst/>
          </a:prstGeom>
          <a:noFill/>
          <a:ln>
            <a:noFill/>
          </a:ln>
        </p:spPr>
      </p:pic>
      <p:sp>
        <p:nvSpPr>
          <p:cNvPr id="133" name="Google Shape;133;p33"/>
          <p:cNvSpPr txBox="1"/>
          <p:nvPr/>
        </p:nvSpPr>
        <p:spPr>
          <a:xfrm>
            <a:off x="2963100" y="2711200"/>
            <a:ext cx="3217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Google Sans"/>
                <a:ea typeface="Google Sans"/>
                <a:cs typeface="Google Sans"/>
                <a:sym typeface="Google Sans"/>
              </a:rPr>
              <a:t>Digital Sight Toolkit</a:t>
            </a:r>
            <a:endParaRPr b="1" sz="30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Spot emerging trends and consumer interests through search intent &amp; behavior, environmental scanning  and visual data analysis.</a:t>
            </a:r>
            <a:endParaRPr sz="2000">
              <a:solidFill>
                <a:schemeClr val="dk2"/>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EF8F7"/>
        </a:solidFill>
      </p:bgPr>
    </p:bg>
    <p:spTree>
      <p:nvGrpSpPr>
        <p:cNvPr id="659" name="Shape 659"/>
        <p:cNvGrpSpPr/>
        <p:nvPr/>
      </p:nvGrpSpPr>
      <p:grpSpPr>
        <a:xfrm>
          <a:off x="0" y="0"/>
          <a:ext cx="0" cy="0"/>
          <a:chOff x="0" y="0"/>
          <a:chExt cx="0" cy="0"/>
        </a:xfrm>
      </p:grpSpPr>
      <p:sp>
        <p:nvSpPr>
          <p:cNvPr id="660" name="Google Shape;660;p5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xx</a:t>
            </a:r>
            <a:endParaRPr b="1" sz="2200">
              <a:solidFill>
                <a:srgbClr val="11C2C2"/>
              </a:solidFill>
              <a:latin typeface="Google Sans"/>
              <a:ea typeface="Google Sans"/>
              <a:cs typeface="Google Sans"/>
              <a:sym typeface="Google Sans"/>
            </a:endParaRPr>
          </a:p>
        </p:txBody>
      </p:sp>
      <p:sp>
        <p:nvSpPr>
          <p:cNvPr id="663" name="Google Shape;663;p5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64" name="Google Shape;664;p5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665" name="Google Shape;665;p51"/>
          <p:cNvSpPr txBox="1"/>
          <p:nvPr/>
        </p:nvSpPr>
        <p:spPr>
          <a:xfrm>
            <a:off x="275225" y="780238"/>
            <a:ext cx="38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xx</a:t>
            </a:r>
            <a:endParaRPr b="1" sz="1000">
              <a:solidFill>
                <a:schemeClr val="dk1"/>
              </a:solidFill>
              <a:latin typeface="Figtree"/>
              <a:ea typeface="Figtree"/>
              <a:cs typeface="Figtree"/>
              <a:sym typeface="Figtree"/>
            </a:endParaRPr>
          </a:p>
        </p:txBody>
      </p:sp>
      <p:sp>
        <p:nvSpPr>
          <p:cNvPr id="666" name="Google Shape;666;p51"/>
          <p:cNvSpPr txBox="1"/>
          <p:nvPr/>
        </p:nvSpPr>
        <p:spPr>
          <a:xfrm>
            <a:off x="286625" y="2115550"/>
            <a:ext cx="371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667" name="Google Shape;667;p5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69" name="Google Shape;669;p51"/>
          <p:cNvSpPr txBox="1"/>
          <p:nvPr/>
        </p:nvSpPr>
        <p:spPr>
          <a:xfrm>
            <a:off x="207200" y="3629996"/>
            <a:ext cx="380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670" name="Google Shape;670;p5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671" name="Google Shape;671;p5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 name="Google Shape;672;p5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673" name="Google Shape;673;p5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674" name="Google Shape;674;p5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xx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675" name="Google Shape;675;p51"/>
          <p:cNvSpPr txBox="1"/>
          <p:nvPr/>
        </p:nvSpPr>
        <p:spPr>
          <a:xfrm>
            <a:off x="4537950" y="313700"/>
            <a:ext cx="4211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xx</a:t>
            </a:r>
            <a:endParaRPr sz="900">
              <a:solidFill>
                <a:srgbClr val="FFFFFF"/>
              </a:solidFill>
              <a:latin typeface="Figtree"/>
              <a:ea typeface="Figtree"/>
              <a:cs typeface="Figtree"/>
              <a:sym typeface="Figtree"/>
            </a:endParaRPr>
          </a:p>
        </p:txBody>
      </p:sp>
      <p:sp>
        <p:nvSpPr>
          <p:cNvPr id="676" name="Google Shape;676;p5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txBox="1"/>
          <p:nvPr/>
        </p:nvSpPr>
        <p:spPr>
          <a:xfrm>
            <a:off x="4490750" y="1767884"/>
            <a:ext cx="272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xx</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679" name="Google Shape;679;p51"/>
          <p:cNvSpPr txBox="1"/>
          <p:nvPr/>
        </p:nvSpPr>
        <p:spPr>
          <a:xfrm>
            <a:off x="7435513" y="1832900"/>
            <a:ext cx="133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680" name="Google Shape;680;p5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txBox="1"/>
          <p:nvPr/>
        </p:nvSpPr>
        <p:spPr>
          <a:xfrm>
            <a:off x="4517420" y="3635100"/>
            <a:ext cx="238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700">
                <a:solidFill>
                  <a:srgbClr val="FFFFFF"/>
                </a:solidFill>
                <a:latin typeface="Roboto Mono"/>
                <a:ea typeface="Roboto Mono"/>
                <a:cs typeface="Roboto Mono"/>
                <a:sym typeface="Roboto Mono"/>
              </a:rPr>
              <a:t>xx</a:t>
            </a:r>
            <a:endParaRPr b="1" sz="700">
              <a:solidFill>
                <a:srgbClr val="FFFFFF"/>
              </a:solidFill>
              <a:latin typeface="Roboto Mono"/>
              <a:ea typeface="Roboto Mono"/>
              <a:cs typeface="Roboto Mono"/>
              <a:sym typeface="Roboto Mono"/>
            </a:endParaRPr>
          </a:p>
        </p:txBody>
      </p:sp>
      <p:sp>
        <p:nvSpPr>
          <p:cNvPr id="682" name="Google Shape;682;p5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83" name="Google Shape;683;p5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684" name="Google Shape;684;p51"/>
          <p:cNvSpPr txBox="1"/>
          <p:nvPr/>
        </p:nvSpPr>
        <p:spPr>
          <a:xfrm>
            <a:off x="662950" y="4628000"/>
            <a:ext cx="8481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xx</a:t>
            </a:r>
            <a:endParaRPr b="1" sz="900">
              <a:solidFill>
                <a:schemeClr val="dk1"/>
              </a:solidFill>
              <a:latin typeface="Figtree"/>
              <a:ea typeface="Figtree"/>
              <a:cs typeface="Figtree"/>
              <a:sym typeface="Figtree"/>
            </a:endParaRPr>
          </a:p>
        </p:txBody>
      </p:sp>
      <p:pic>
        <p:nvPicPr>
          <p:cNvPr id="685" name="Google Shape;685;p51"/>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686" name="Google Shape;686;p51"/>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52"/>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692" name="Google Shape;692;p52"/>
          <p:cNvSpPr txBox="1"/>
          <p:nvPr/>
        </p:nvSpPr>
        <p:spPr>
          <a:xfrm>
            <a:off x="2804400" y="2833125"/>
            <a:ext cx="35352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Touch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Feel the pulse of raw, unstructured data from customer interactions, including mobile and offline data collection.</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693" name="Google Shape;693;p52"/>
          <p:cNvPicPr preferRelativeResize="0"/>
          <p:nvPr/>
        </p:nvPicPr>
        <p:blipFill rotWithShape="1">
          <a:blip r:embed="rId4">
            <a:alphaModFix/>
          </a:blip>
          <a:srcRect b="11669" l="75064" r="2780" t="56741"/>
          <a:stretch/>
        </p:blipFill>
        <p:spPr>
          <a:xfrm>
            <a:off x="3742050" y="1032988"/>
            <a:ext cx="1659900" cy="1656000"/>
          </a:xfrm>
          <a:prstGeom prst="ellipse">
            <a:avLst/>
          </a:prstGeom>
          <a:noFill/>
          <a:ln>
            <a:noFill/>
          </a:ln>
        </p:spPr>
      </p:pic>
      <p:pic>
        <p:nvPicPr>
          <p:cNvPr id="694" name="Google Shape;694;p52"/>
          <p:cNvPicPr preferRelativeResize="0"/>
          <p:nvPr/>
        </p:nvPicPr>
        <p:blipFill rotWithShape="1">
          <a:blip r:embed="rId5">
            <a:alphaModFix/>
          </a:blip>
          <a:srcRect b="10464" l="2710" r="75251" t="56514"/>
          <a:stretch/>
        </p:blipFill>
        <p:spPr>
          <a:xfrm>
            <a:off x="3742050" y="1033000"/>
            <a:ext cx="1659900" cy="16560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698" name="Shape 698"/>
        <p:cNvGrpSpPr/>
        <p:nvPr/>
      </p:nvGrpSpPr>
      <p:grpSpPr>
        <a:xfrm>
          <a:off x="0" y="0"/>
          <a:ext cx="0" cy="0"/>
          <a:chOff x="0" y="0"/>
          <a:chExt cx="0" cy="0"/>
        </a:xfrm>
      </p:grpSpPr>
      <p:sp>
        <p:nvSpPr>
          <p:cNvPr id="699" name="Google Shape;699;p5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Apify</a:t>
            </a:r>
            <a:endParaRPr b="1" sz="2200">
              <a:solidFill>
                <a:srgbClr val="11C2C2"/>
              </a:solidFill>
              <a:latin typeface="Google Sans"/>
              <a:ea typeface="Google Sans"/>
              <a:cs typeface="Google Sans"/>
              <a:sym typeface="Google Sans"/>
            </a:endParaRPr>
          </a:p>
        </p:txBody>
      </p:sp>
      <p:sp>
        <p:nvSpPr>
          <p:cNvPr id="702" name="Google Shape;702;p5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03" name="Google Shape;703;p5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04" name="Google Shape;704;p53"/>
          <p:cNvSpPr txBox="1"/>
          <p:nvPr/>
        </p:nvSpPr>
        <p:spPr>
          <a:xfrm>
            <a:off x="275225" y="780238"/>
            <a:ext cx="3801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Apify is a powerful web scraping and browser automation platform with a rich marketplace of prebuilt actors (scripts) that extract structured data from nearly any site—social platforms, marketplaces, directories, forums, and more. You can run it in-browser or through APIs and tools like n8n, making it ideal for deep competitive research, trend mapping, or data-driven persona creation.</a:t>
            </a:r>
            <a:endParaRPr b="1" sz="900">
              <a:solidFill>
                <a:schemeClr val="dk1"/>
              </a:solidFill>
              <a:latin typeface="Figtree"/>
              <a:ea typeface="Figtree"/>
              <a:cs typeface="Figtree"/>
              <a:sym typeface="Figtree"/>
            </a:endParaRPr>
          </a:p>
        </p:txBody>
      </p:sp>
      <p:sp>
        <p:nvSpPr>
          <p:cNvPr id="705" name="Google Shape;705;p5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scrape large or complex websites at scale (e.g. Amazon, Reddit, YouTube, TikTok, Tripadvisor, etc.)</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building a multi-step automation flow in tools like n8n and need reliable data input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explore marketplaces of prebuilt automations to avoid reinventing the wheel</a:t>
            </a:r>
            <a:endParaRPr sz="900">
              <a:solidFill>
                <a:schemeClr val="dk1"/>
              </a:solidFill>
              <a:latin typeface="Figtree"/>
              <a:ea typeface="Figtree"/>
              <a:cs typeface="Figtree"/>
              <a:sym typeface="Figtree"/>
            </a:endParaRPr>
          </a:p>
        </p:txBody>
      </p:sp>
      <p:sp>
        <p:nvSpPr>
          <p:cNvPr id="706" name="Google Shape;706;p5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08" name="Google Shape;708;p5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founder uses Apify's prebuilt TikTok Comment Scraper to track emotional keywords across top-performing videos in their category. They plug this into n8n and generate daily summaries of cultural trends and content hooks.</a:t>
            </a:r>
            <a:endParaRPr sz="900">
              <a:solidFill>
                <a:schemeClr val="dk1"/>
              </a:solidFill>
              <a:latin typeface="Figtree"/>
              <a:ea typeface="Figtree"/>
              <a:cs typeface="Figtree"/>
              <a:sym typeface="Figtree"/>
            </a:endParaRPr>
          </a:p>
        </p:txBody>
      </p:sp>
      <p:sp>
        <p:nvSpPr>
          <p:cNvPr id="709" name="Google Shape;709;p5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10" name="Google Shape;710;p5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5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12" name="Google Shape;712;p5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713" name="Google Shape;713;p53"/>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714" name="Google Shape;714;p5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Web Automation &amp; Data Extraction Platform</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15" name="Google Shape;715;p53"/>
          <p:cNvSpPr txBox="1"/>
          <p:nvPr/>
        </p:nvSpPr>
        <p:spPr>
          <a:xfrm>
            <a:off x="4537950" y="201200"/>
            <a:ext cx="4211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Apify Actors marketplace to find a prebuilt scraper or automation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Input your parameters (e.g. URLs, keywords, filters), run the actor in-browser or schedule it via API</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results in structured formats like JSON, CSV, or push directly to Google Sheets, Airtable, or webhook endpoints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(Optional) Connect to n8n, Zapier, or custom GPT agents to trigger analysis, alerts, or actions</a:t>
            </a:r>
            <a:endParaRPr sz="900">
              <a:solidFill>
                <a:srgbClr val="FFFFFF"/>
              </a:solidFill>
              <a:latin typeface="Figtree"/>
              <a:ea typeface="Figtree"/>
              <a:cs typeface="Figtree"/>
              <a:sym typeface="Figtree"/>
            </a:endParaRPr>
          </a:p>
        </p:txBody>
      </p:sp>
      <p:sp>
        <p:nvSpPr>
          <p:cNvPr id="716" name="Google Shape;716;p5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 To build automated workflows that turn scraped data into insight dashboards or trigger actions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Custom GPTs – For summarizing, tagging, or transforming scraped content into personas, insight summaries, or prompt libraries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 More lightweight, browser-based scraping alternative for smaller jobs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Instant Data Scraper – Quick Chrome extension for table-based scraping, less powerful but fast</a:t>
            </a:r>
            <a:endParaRPr sz="700">
              <a:solidFill>
                <a:schemeClr val="dk1"/>
              </a:solidFill>
              <a:latin typeface="Figtree"/>
              <a:ea typeface="Figtree"/>
              <a:cs typeface="Figtree"/>
              <a:sym typeface="Figtree"/>
            </a:endParaRPr>
          </a:p>
        </p:txBody>
      </p:sp>
      <p:sp>
        <p:nvSpPr>
          <p:cNvPr id="719" name="Google Shape;719;p53"/>
          <p:cNvSpPr txBox="1"/>
          <p:nvPr/>
        </p:nvSpPr>
        <p:spPr>
          <a:xfrm>
            <a:off x="7435513" y="1832900"/>
            <a:ext cx="13383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Prebuilt Actor Marketplace – Scrapers for Amazon, YouTube, TikTok, Reddit, Instagram, Medium,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Cloud-Based Automation – Schedule and run scraping jobs without keeping your browser open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Actor Creation – Build your own scripts using JavaScript/Node.js if needed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API + Webhooks – Integrate deeply into larger automation stacks (e.g. n8n, Make, Python)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Data Stores + Datasets – Structure, tag, and store large datasets for insight projects</a:t>
            </a:r>
            <a:endParaRPr sz="700">
              <a:solidFill>
                <a:schemeClr val="dk1"/>
              </a:solidFill>
              <a:latin typeface="Figtree"/>
              <a:ea typeface="Figtree"/>
              <a:cs typeface="Figtree"/>
              <a:sym typeface="Figtree"/>
            </a:endParaRPr>
          </a:p>
        </p:txBody>
      </p:sp>
      <p:sp>
        <p:nvSpPr>
          <p:cNvPr id="720" name="Google Shape;720;p5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txBox="1"/>
          <p:nvPr/>
        </p:nvSpPr>
        <p:spPr>
          <a:xfrm>
            <a:off x="4517426" y="3635100"/>
            <a:ext cx="265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and cultural patterns emerge from scraped TikTok comment threads on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are the common pain points, workarounds, or unmet needs found in product reviews across multiple marketplaces?”</a:t>
            </a:r>
            <a:endParaRPr b="1" sz="700">
              <a:solidFill>
                <a:srgbClr val="FFFFFF"/>
              </a:solidFill>
              <a:latin typeface="Roboto Mono"/>
              <a:ea typeface="Roboto Mono"/>
              <a:cs typeface="Roboto Mono"/>
              <a:sym typeface="Roboto Mono"/>
            </a:endParaRPr>
          </a:p>
        </p:txBody>
      </p:sp>
      <p:sp>
        <p:nvSpPr>
          <p:cNvPr id="722" name="Google Shape;722;p5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23" name="Google Shape;723;p5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24" name="Google Shape;724;p5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Apify’s built-in scheduling + n8n integration to create always-on scrapers for longitudinal studies.  Look for "starter" actors in the marketplace—they’re often free or low-cost and highly customizable for early-stage experiments</a:t>
            </a:r>
            <a:endParaRPr b="1" sz="900">
              <a:solidFill>
                <a:schemeClr val="dk1"/>
              </a:solidFill>
              <a:latin typeface="Figtree"/>
              <a:ea typeface="Figtree"/>
              <a:cs typeface="Figtree"/>
              <a:sym typeface="Figtree"/>
            </a:endParaRPr>
          </a:p>
        </p:txBody>
      </p:sp>
      <p:pic>
        <p:nvPicPr>
          <p:cNvPr id="725" name="Google Shape;725;p53"/>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29" name="Shape 729"/>
        <p:cNvGrpSpPr/>
        <p:nvPr/>
      </p:nvGrpSpPr>
      <p:grpSpPr>
        <a:xfrm>
          <a:off x="0" y="0"/>
          <a:ext cx="0" cy="0"/>
          <a:chOff x="0" y="0"/>
          <a:chExt cx="0" cy="0"/>
        </a:xfrm>
      </p:grpSpPr>
      <p:sp>
        <p:nvSpPr>
          <p:cNvPr id="730" name="Google Shape;730;p5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Firecrawl </a:t>
            </a:r>
            <a:r>
              <a:rPr b="1" lang="en" sz="2200">
                <a:solidFill>
                  <a:srgbClr val="11C2C2"/>
                </a:solidFill>
                <a:latin typeface="Google Sans"/>
                <a:ea typeface="Google Sans"/>
                <a:cs typeface="Google Sans"/>
                <a:sym typeface="Google Sans"/>
              </a:rPr>
              <a:t>🛠</a:t>
            </a:r>
            <a:endParaRPr b="1" sz="2200">
              <a:solidFill>
                <a:srgbClr val="11C2C2"/>
              </a:solidFill>
              <a:latin typeface="Google Sans"/>
              <a:ea typeface="Google Sans"/>
              <a:cs typeface="Google Sans"/>
              <a:sym typeface="Google Sans"/>
            </a:endParaRPr>
          </a:p>
        </p:txBody>
      </p:sp>
      <p:sp>
        <p:nvSpPr>
          <p:cNvPr id="733" name="Google Shape;733;p5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Firecrawl is an AI-powered web crawler that can browse, summarize, and extract data from websites in real time. It simulates human-like understanding of online content, allowing you to research competitors, analyze categories, extract structured data, or feed long-tail web content directly into your workflows—without writing a line of code.</a:t>
            </a:r>
            <a:endParaRPr b="1" sz="1000">
              <a:solidFill>
                <a:schemeClr val="dk1"/>
              </a:solidFill>
              <a:latin typeface="Figtree"/>
              <a:ea typeface="Figtree"/>
              <a:cs typeface="Figtree"/>
              <a:sym typeface="Figtree"/>
            </a:endParaRPr>
          </a:p>
        </p:txBody>
      </p:sp>
      <p:sp>
        <p:nvSpPr>
          <p:cNvPr id="734" name="Google Shape;734;p5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quickly understand a niche, competitor, or category by crawling dozens of relevant websites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need summarized intelligence (e.g. value props, product features, customer promises) across a segment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you're trying to collect structured insights from web pages that aren’t easily scraped by traditional tools</a:t>
            </a:r>
            <a:endParaRPr sz="900">
              <a:solidFill>
                <a:schemeClr val="dk1"/>
              </a:solidFill>
              <a:latin typeface="Figtree"/>
              <a:ea typeface="Figtree"/>
              <a:cs typeface="Figtree"/>
              <a:sym typeface="Figtree"/>
            </a:endParaRPr>
          </a:p>
        </p:txBody>
      </p:sp>
      <p:sp>
        <p:nvSpPr>
          <p:cNvPr id="735" name="Google Shape;735;p5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37" name="Google Shape;737;p5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the “women's wellness” category. You give Firecrawl 15 competitor URLs—DTC brands, marketplaces, and blogs. It extracts brand positioning, product categories, and key pain points from each site and summarizes them into one clean, structured intelligence sheet for further synthesis.</a:t>
            </a:r>
            <a:endParaRPr sz="900">
              <a:solidFill>
                <a:schemeClr val="dk1"/>
              </a:solidFill>
              <a:latin typeface="Figtree"/>
              <a:ea typeface="Figtree"/>
              <a:cs typeface="Figtree"/>
              <a:sym typeface="Figtree"/>
            </a:endParaRPr>
          </a:p>
        </p:txBody>
      </p:sp>
      <p:sp>
        <p:nvSpPr>
          <p:cNvPr id="738" name="Google Shape;738;p5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39" name="Google Shape;739;p5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 name="Google Shape;740;p5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41" name="Google Shape;741;p5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742" name="Google Shape;742;p54"/>
          <p:cNvSpPr txBox="1"/>
          <p:nvPr/>
        </p:nvSpPr>
        <p:spPr>
          <a:xfrm>
            <a:off x="207200" y="416000"/>
            <a:ext cx="3801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AI Crawler &amp; Web Intelligence Platform</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43" name="Google Shape;743;p5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an account and open the Firecrawl dashboard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Paste a URL (or multiple URLs) into the crawler input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your output: text summary, structured data, metadata, content blocks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or push results into your app, spreadsheet, or research doc</a:t>
            </a:r>
            <a:endParaRPr sz="900">
              <a:solidFill>
                <a:srgbClr val="FFFFFF"/>
              </a:solidFill>
              <a:latin typeface="Figtree"/>
              <a:ea typeface="Figtree"/>
              <a:cs typeface="Figtree"/>
              <a:sym typeface="Figtree"/>
            </a:endParaRPr>
          </a:p>
        </p:txBody>
      </p:sp>
      <p:sp>
        <p:nvSpPr>
          <p:cNvPr id="744" name="Google Shape;744;p5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KeywordsPeopleUse / AlsoAsked – to discover which sites to crawl based on user search patterns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GPT-4 – to cluster or interpret Firecrawl outputs into insight narratives, customer personas, or opportunity maps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 to automate crawling, synthesis, and even reporting or persona generation in real time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Hexowatch – for tracking changes on websites, rather than summarizing them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Scrapy / Puppeteer – for more technical users (requires coding)</a:t>
            </a:r>
            <a:endParaRPr sz="700">
              <a:solidFill>
                <a:schemeClr val="dk1"/>
              </a:solidFill>
              <a:latin typeface="Figtree"/>
              <a:ea typeface="Figtree"/>
              <a:cs typeface="Figtree"/>
              <a:sym typeface="Figtree"/>
            </a:endParaRPr>
          </a:p>
        </p:txBody>
      </p:sp>
      <p:sp>
        <p:nvSpPr>
          <p:cNvPr id="747" name="Google Shape;747;p54"/>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Summarizes entire websites (not just individual pages)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Crawls dynamic and JS-heavy sites others can’t reach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Extracts metadata, internal links, and structured HTML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bulk URL input for faster competitive landscaping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Integrates with Zapier, Make.com, and APIs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Developer-friendly with CLI and GraphQL options</a:t>
            </a:r>
            <a:endParaRPr sz="700">
              <a:solidFill>
                <a:schemeClr val="dk1"/>
              </a:solidFill>
              <a:latin typeface="Figtree"/>
              <a:ea typeface="Figtree"/>
              <a:cs typeface="Figtree"/>
              <a:sym typeface="Figtree"/>
            </a:endParaRPr>
          </a:p>
        </p:txBody>
      </p:sp>
      <p:sp>
        <p:nvSpPr>
          <p:cNvPr id="748" name="Google Shape;748;p5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common positioning themes across these 10 DTC skincare brands?”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how these mental health startups describe their solution, benefits, and call to action.”</a:t>
            </a:r>
            <a:endParaRPr b="1" sz="700">
              <a:solidFill>
                <a:srgbClr val="FFFFFF"/>
              </a:solidFill>
              <a:latin typeface="Roboto Mono"/>
              <a:ea typeface="Roboto Mono"/>
              <a:cs typeface="Roboto Mono"/>
              <a:sym typeface="Roboto Mono"/>
            </a:endParaRPr>
          </a:p>
        </p:txBody>
      </p:sp>
      <p:sp>
        <p:nvSpPr>
          <p:cNvPr id="750" name="Google Shape;750;p5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51" name="Google Shape;751;p5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52" name="Google Shape;752;p54"/>
          <p:cNvSpPr txBox="1"/>
          <p:nvPr/>
        </p:nvSpPr>
        <p:spPr>
          <a:xfrm>
            <a:off x="662950" y="4551800"/>
            <a:ext cx="8481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Firecrawl is especially powerful for identifying gaps in how different companies talk about the same problem—perfect for refining your value proposition.  Use it to create rapid competitor snapshots before product launches or investor pitches, then feed into AI for pattern detection or white space mapping.</a:t>
            </a:r>
            <a:endParaRPr b="1" sz="900">
              <a:solidFill>
                <a:schemeClr val="dk1"/>
              </a:solidFill>
              <a:latin typeface="Figtree"/>
              <a:ea typeface="Figtree"/>
              <a:cs typeface="Figtree"/>
              <a:sym typeface="Figtree"/>
            </a:endParaRPr>
          </a:p>
        </p:txBody>
      </p:sp>
      <p:pic>
        <p:nvPicPr>
          <p:cNvPr id="753" name="Google Shape;753;p5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754" name="Google Shape;754;p54"/>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58" name="Shape 758"/>
        <p:cNvGrpSpPr/>
        <p:nvPr/>
      </p:nvGrpSpPr>
      <p:grpSpPr>
        <a:xfrm>
          <a:off x="0" y="0"/>
          <a:ext cx="0" cy="0"/>
          <a:chOff x="0" y="0"/>
          <a:chExt cx="0" cy="0"/>
        </a:xfrm>
      </p:grpSpPr>
      <p:sp>
        <p:nvSpPr>
          <p:cNvPr id="759" name="Google Shape;759;p5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Browser Flow</a:t>
            </a:r>
            <a:endParaRPr b="1" sz="2200">
              <a:solidFill>
                <a:srgbClr val="11C2C2"/>
              </a:solidFill>
              <a:latin typeface="Google Sans"/>
              <a:ea typeface="Google Sans"/>
              <a:cs typeface="Google Sans"/>
              <a:sym typeface="Google Sans"/>
            </a:endParaRPr>
          </a:p>
        </p:txBody>
      </p:sp>
      <p:sp>
        <p:nvSpPr>
          <p:cNvPr id="762" name="Google Shape;762;p5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63" name="Google Shape;763;p5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64" name="Google Shape;764;p55"/>
          <p:cNvSpPr txBox="1"/>
          <p:nvPr/>
        </p:nvSpPr>
        <p:spPr>
          <a:xfrm>
            <a:off x="275225" y="780250"/>
            <a:ext cx="3892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Browserflow lets you automate anything you can manually do in your browser—scraping data, clicking to expand hidden content, paginating, saving screenshots, or feeding insights into spreadsheets. It’s a no-code, human-like automation tool that records your behavior and replays it, making it ideal for extracting hard-to-get insights from dynamic websites, forums, social media, and e-commerce platforms.</a:t>
            </a:r>
            <a:endParaRPr b="1" sz="900">
              <a:solidFill>
                <a:schemeClr val="dk1"/>
              </a:solidFill>
              <a:latin typeface="Figtree"/>
              <a:ea typeface="Figtree"/>
              <a:cs typeface="Figtree"/>
              <a:sym typeface="Figtree"/>
            </a:endParaRPr>
          </a:p>
        </p:txBody>
      </p:sp>
      <p:sp>
        <p:nvSpPr>
          <p:cNvPr id="765" name="Google Shape;765;p55"/>
          <p:cNvSpPr txBox="1"/>
          <p:nvPr/>
        </p:nvSpPr>
        <p:spPr>
          <a:xfrm>
            <a:off x="286625" y="2115550"/>
            <a:ext cx="37152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scrape complex or dynamic pages that Instant Data Scraper or traditional tools can't access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automate repetitive web research tasks like checking updates, expanding comments, or paginating long threads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doing semiotic or cultural analysis and want to visually archive patterns across multiple pages (e.g., capturing comments, captions, product images)</a:t>
            </a:r>
            <a:endParaRPr sz="900">
              <a:solidFill>
                <a:schemeClr val="dk1"/>
              </a:solidFill>
              <a:latin typeface="Figtree"/>
              <a:ea typeface="Figtree"/>
              <a:cs typeface="Figtree"/>
              <a:sym typeface="Figtree"/>
            </a:endParaRPr>
          </a:p>
        </p:txBody>
      </p:sp>
      <p:sp>
        <p:nvSpPr>
          <p:cNvPr id="766" name="Google Shape;766;p5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68" name="Google Shape;768;p5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want to analyze visual codes used in TikTok product reviews. Browserflow is used to scroll, click into comments and replies, scrape captions, and screenshot content—automatically compiling this into a Google Sheet or visual board for trend decoding.</a:t>
            </a:r>
            <a:endParaRPr sz="900">
              <a:solidFill>
                <a:schemeClr val="dk1"/>
              </a:solidFill>
              <a:latin typeface="Figtree"/>
              <a:ea typeface="Figtree"/>
              <a:cs typeface="Figtree"/>
              <a:sym typeface="Figtree"/>
            </a:endParaRPr>
          </a:p>
        </p:txBody>
      </p:sp>
      <p:sp>
        <p:nvSpPr>
          <p:cNvPr id="769" name="Google Shape;769;p5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770" name="Google Shape;770;p5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5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772" name="Google Shape;772;p5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773" name="Google Shape;773;p5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Automation &amp; Web Scraping Tool</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774" name="Google Shape;774;p55"/>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Add the Browserflow extension to Chrome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Open the website you want to scrape or automate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visual recorder to perform the task once (e.g., click expand, scroll, extract text, move to next page)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and replay the flow or schedule it to run in the background or cloud</a:t>
            </a:r>
            <a:endParaRPr sz="900">
              <a:solidFill>
                <a:srgbClr val="FFFFFF"/>
              </a:solidFill>
              <a:latin typeface="Figtree"/>
              <a:ea typeface="Figtree"/>
              <a:cs typeface="Figtree"/>
              <a:sym typeface="Figtree"/>
            </a:endParaRPr>
          </a:p>
        </p:txBody>
      </p:sp>
      <p:sp>
        <p:nvSpPr>
          <p:cNvPr id="775" name="Google Shape;775;p5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 For capturing visual screenshots of web journeys alongside data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or Make – To trigger automated post-processing, tagging, or routing of scraped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ChatGPT/Custom GPTs – To summarize or analyze the scraped data and detect emotional/cultural signals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Instant Data Scraper – Easier for basic tables and static lists but limited with dynamic elements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Apify – Powerful scraping-as-a-service platform with proxy support and template agents</a:t>
            </a:r>
            <a:endParaRPr sz="700">
              <a:solidFill>
                <a:schemeClr val="dk1"/>
              </a:solidFill>
              <a:latin typeface="Figtree"/>
              <a:ea typeface="Figtree"/>
              <a:cs typeface="Figtree"/>
              <a:sym typeface="Figtree"/>
            </a:endParaRPr>
          </a:p>
        </p:txBody>
      </p:sp>
      <p:sp>
        <p:nvSpPr>
          <p:cNvPr id="778" name="Google Shape;778;p55"/>
          <p:cNvSpPr txBox="1"/>
          <p:nvPr/>
        </p:nvSpPr>
        <p:spPr>
          <a:xfrm>
            <a:off x="7435526" y="1832900"/>
            <a:ext cx="1451400" cy="29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Record &amp; Repeat Actions: Clicks, scrolls, input fields, pagination—anything you’d do manually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Scrape Complex Sites: Extract data even from sites with infinite scroll, expandable comments, or embedded replies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Integration: Automatically populate or update Sheets with extracted insights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Save Files &amp; Screenshots: Great for archiving visual data like product pages, UGC, or UI patterns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Schedule &amp; Run in Cloud: Run flows daily or hourly—perfect for longitudinal scraping</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779" name="Google Shape;779;p5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txBox="1"/>
          <p:nvPr/>
        </p:nvSpPr>
        <p:spPr>
          <a:xfrm>
            <a:off x="4517425" y="3635100"/>
            <a:ext cx="256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cultural codes appear in the product review captions scraped across TikTok pages this month?”</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product features are most discussed across comment sections in skincare e-commerce listings?”</a:t>
            </a:r>
            <a:endParaRPr b="1" sz="700">
              <a:solidFill>
                <a:srgbClr val="FFFFFF"/>
              </a:solidFill>
              <a:latin typeface="Roboto Mono"/>
              <a:ea typeface="Roboto Mono"/>
              <a:cs typeface="Roboto Mono"/>
              <a:sym typeface="Roboto Mono"/>
            </a:endParaRPr>
          </a:p>
        </p:txBody>
      </p:sp>
      <p:sp>
        <p:nvSpPr>
          <p:cNvPr id="781" name="Google Shape;781;p5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82" name="Google Shape;782;p5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783" name="Google Shape;783;p5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Browserflow for multimodal ethnography—scrape both textual data and screenshots to pair sentiment with visuals.  Create a habit of recording once, then tweaking small logic pieces (e.g., wait time, click sequencing) to handle trickier websites without rewriting the flow</a:t>
            </a:r>
            <a:endParaRPr b="1" sz="900">
              <a:solidFill>
                <a:schemeClr val="dk1"/>
              </a:solidFill>
              <a:latin typeface="Figtree"/>
              <a:ea typeface="Figtree"/>
              <a:cs typeface="Figtree"/>
              <a:sym typeface="Figtree"/>
            </a:endParaRPr>
          </a:p>
        </p:txBody>
      </p:sp>
      <p:pic>
        <p:nvPicPr>
          <p:cNvPr id="784" name="Google Shape;784;p5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785" name="Google Shape;785;p55"/>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789" name="Shape 789"/>
        <p:cNvGrpSpPr/>
        <p:nvPr/>
      </p:nvGrpSpPr>
      <p:grpSpPr>
        <a:xfrm>
          <a:off x="0" y="0"/>
          <a:ext cx="0" cy="0"/>
          <a:chOff x="0" y="0"/>
          <a:chExt cx="0" cy="0"/>
        </a:xfrm>
      </p:grpSpPr>
      <p:sp>
        <p:nvSpPr>
          <p:cNvPr id="790" name="Google Shape;790;p5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TaskMagic</a:t>
            </a:r>
            <a:endParaRPr b="1" sz="2200">
              <a:solidFill>
                <a:srgbClr val="11C2C2"/>
              </a:solidFill>
              <a:latin typeface="Google Sans"/>
              <a:ea typeface="Google Sans"/>
              <a:cs typeface="Google Sans"/>
              <a:sym typeface="Google Sans"/>
            </a:endParaRPr>
          </a:p>
        </p:txBody>
      </p:sp>
      <p:sp>
        <p:nvSpPr>
          <p:cNvPr id="793" name="Google Shape;793;p5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94" name="Google Shape;794;p5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795" name="Google Shape;795;p56"/>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TaskMagic lets you record and automate repetitive browser tasks—like clicking buttons, logging into websites, scraping data, or copying and pasting across systems—without needing to write code. It's like having a clone of yourself doing the boring parts of research or admin.</a:t>
            </a:r>
            <a:endParaRPr b="1" sz="1000">
              <a:solidFill>
                <a:schemeClr val="dk1"/>
              </a:solidFill>
              <a:latin typeface="Figtree"/>
              <a:ea typeface="Figtree"/>
              <a:cs typeface="Figtree"/>
              <a:sym typeface="Figtree"/>
            </a:endParaRPr>
          </a:p>
        </p:txBody>
      </p:sp>
      <p:sp>
        <p:nvSpPr>
          <p:cNvPr id="796" name="Google Shape;796;p5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repeating manual browser actions (clicking through pages, downloading files, copying insights into spreadsheets)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automate a scrappy research process without using APIs or scraping tools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scale a workflow but it’s too complex for Zapier or too custom for built-in integrations</a:t>
            </a:r>
            <a:endParaRPr sz="900">
              <a:solidFill>
                <a:schemeClr val="dk1"/>
              </a:solidFill>
              <a:latin typeface="Figtree"/>
              <a:ea typeface="Figtree"/>
              <a:cs typeface="Figtree"/>
              <a:sym typeface="Figtree"/>
            </a:endParaRPr>
          </a:p>
        </p:txBody>
      </p:sp>
      <p:sp>
        <p:nvSpPr>
          <p:cNvPr id="797" name="Google Shape;797;p5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99" name="Google Shape;799;p5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market sentiment across niche forums. You use TaskMagic to automate the login, navigate forum threads, open replies, copy posts, and drop the data into a spreadsheet—so you can focus on interpreting signals, not doing grunt work.</a:t>
            </a:r>
            <a:endParaRPr sz="900">
              <a:solidFill>
                <a:schemeClr val="dk1"/>
              </a:solidFill>
              <a:latin typeface="Figtree"/>
              <a:ea typeface="Figtree"/>
              <a:cs typeface="Figtree"/>
              <a:sym typeface="Figtree"/>
            </a:endParaRPr>
          </a:p>
        </p:txBody>
      </p:sp>
      <p:sp>
        <p:nvSpPr>
          <p:cNvPr id="800" name="Google Shape;800;p5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01" name="Google Shape;801;p5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 name="Google Shape;802;p5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03" name="Google Shape;803;p5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04" name="Google Shape;804;p5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Chrome Extension / Browser Automation</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05" name="Google Shape;805;p56"/>
          <p:cNvSpPr txBox="1"/>
          <p:nvPr/>
        </p:nvSpPr>
        <p:spPr>
          <a:xfrm>
            <a:off x="4537950" y="313700"/>
            <a:ext cx="4211100" cy="135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Record your workflow — open TaskMagic and click through the steps as you normally would.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Edit or tweak the recording using the visual editor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it manually or on schedule to repeat the task again and again.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Integrate with Sheets, Airtable or APIs to push/pull data as needed.</a:t>
            </a:r>
            <a:endParaRPr sz="900">
              <a:solidFill>
                <a:srgbClr val="FFFFFF"/>
              </a:solidFill>
              <a:latin typeface="Figtree"/>
              <a:ea typeface="Figtree"/>
              <a:cs typeface="Figtree"/>
              <a:sym typeface="Figtree"/>
            </a:endParaRPr>
          </a:p>
          <a:p>
            <a:pPr indent="0" lvl="0" marL="457200" rtl="0" algn="l">
              <a:spcBef>
                <a:spcPts val="1000"/>
              </a:spcBef>
              <a:spcAft>
                <a:spcPts val="1000"/>
              </a:spcAft>
              <a:buNone/>
            </a:pPr>
            <a:r>
              <a:t/>
            </a:r>
            <a:endParaRPr sz="900">
              <a:solidFill>
                <a:srgbClr val="FFFFFF"/>
              </a:solidFill>
              <a:latin typeface="Figtree"/>
              <a:ea typeface="Figtree"/>
              <a:cs typeface="Figtree"/>
              <a:sym typeface="Figtree"/>
            </a:endParaRPr>
          </a:p>
        </p:txBody>
      </p:sp>
      <p:sp>
        <p:nvSpPr>
          <p:cNvPr id="806" name="Google Shape;806;p5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For more advanced scraping or action chaining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To analyze scraped or copied content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To capture visual snapshots of the pages you’re automating</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Bardeen – lighter-weight, trigger-based automation</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n8n + Puppeteer – for developer-heavy custom flows</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Make.com – when paired with UI agents or scraping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809" name="Google Shape;809;p56"/>
          <p:cNvSpPr txBox="1"/>
          <p:nvPr/>
        </p:nvSpPr>
        <p:spPr>
          <a:xfrm>
            <a:off x="7435513" y="1832900"/>
            <a:ext cx="1338300" cy="202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 flow builder with step-by-step logic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Auto-login and session-based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Form filling, button clicking, link following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Multi-tab/multi-page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&amp; Airtable integration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Scheduled runs and looped executions</a:t>
            </a:r>
            <a:endParaRPr sz="700">
              <a:solidFill>
                <a:schemeClr val="dk1"/>
              </a:solidFill>
              <a:latin typeface="Figtree"/>
              <a:ea typeface="Figtree"/>
              <a:cs typeface="Figtree"/>
              <a:sym typeface="Figtree"/>
            </a:endParaRPr>
          </a:p>
          <a:p>
            <a:pPr indent="0" lvl="0" marL="45720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810" name="Google Shape;810;p5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repetitive insight-gathering task could I automate in 5 minutes?”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can I auto-navigate websites that don’t offer an API or export option?”</a:t>
            </a:r>
            <a:endParaRPr b="1" sz="700">
              <a:solidFill>
                <a:srgbClr val="FFFFFF"/>
              </a:solidFill>
              <a:latin typeface="Roboto Mono"/>
              <a:ea typeface="Roboto Mono"/>
              <a:cs typeface="Roboto Mono"/>
              <a:sym typeface="Roboto Mono"/>
            </a:endParaRPr>
          </a:p>
        </p:txBody>
      </p:sp>
      <p:sp>
        <p:nvSpPr>
          <p:cNvPr id="812" name="Google Shape;812;p5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13" name="Google Shape;813;p5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14" name="Google Shape;814;p5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TaskMagic to auto-collect unstructured insights from protected or interactive websites that other scrapers can’t touch.  Combine with persona research or journey analysis to gather visual and behavioral cues over time—like a slow-motion ethnographer in the browser.</a:t>
            </a:r>
            <a:endParaRPr b="1" sz="900">
              <a:solidFill>
                <a:schemeClr val="dk1"/>
              </a:solidFill>
              <a:latin typeface="Figtree"/>
              <a:ea typeface="Figtree"/>
              <a:cs typeface="Figtree"/>
              <a:sym typeface="Figtree"/>
            </a:endParaRPr>
          </a:p>
        </p:txBody>
      </p:sp>
      <p:pic>
        <p:nvPicPr>
          <p:cNvPr id="815" name="Google Shape;815;p56"/>
          <p:cNvPicPr preferRelativeResize="0"/>
          <p:nvPr/>
        </p:nvPicPr>
        <p:blipFill>
          <a:blip r:embed="rId3">
            <a:alphaModFix/>
          </a:blip>
          <a:stretch>
            <a:fillRect/>
          </a:stretch>
        </p:blipFill>
        <p:spPr>
          <a:xfrm>
            <a:off x="207200" y="4665838"/>
            <a:ext cx="400200" cy="400200"/>
          </a:xfrm>
          <a:prstGeom prst="ellipse">
            <a:avLst/>
          </a:prstGeom>
          <a:noFill/>
          <a:ln>
            <a:noFill/>
          </a:ln>
        </p:spPr>
      </p:pic>
      <p:pic>
        <p:nvPicPr>
          <p:cNvPr id="816" name="Google Shape;816;p56"/>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20" name="Shape 820"/>
        <p:cNvGrpSpPr/>
        <p:nvPr/>
      </p:nvGrpSpPr>
      <p:grpSpPr>
        <a:xfrm>
          <a:off x="0" y="0"/>
          <a:ext cx="0" cy="0"/>
          <a:chOff x="0" y="0"/>
          <a:chExt cx="0" cy="0"/>
        </a:xfrm>
      </p:grpSpPr>
      <p:sp>
        <p:nvSpPr>
          <p:cNvPr id="821" name="Google Shape;821;p5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Puppeteer 🛠</a:t>
            </a:r>
            <a:endParaRPr b="1" sz="2200">
              <a:solidFill>
                <a:srgbClr val="11C2C2"/>
              </a:solidFill>
              <a:latin typeface="Google Sans"/>
              <a:ea typeface="Google Sans"/>
              <a:cs typeface="Google Sans"/>
              <a:sym typeface="Google Sans"/>
            </a:endParaRPr>
          </a:p>
        </p:txBody>
      </p:sp>
      <p:sp>
        <p:nvSpPr>
          <p:cNvPr id="824" name="Google Shape;824;p5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25" name="Google Shape;825;p5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26" name="Google Shape;826;p57"/>
          <p:cNvSpPr txBox="1"/>
          <p:nvPr/>
        </p:nvSpPr>
        <p:spPr>
          <a:xfrm>
            <a:off x="275225" y="780238"/>
            <a:ext cx="3801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Puppeteer is a browser automation library that lets you control a headless Chrome or Firefox browser to simulate human actions. From scraping hard-to-reach content to generating screenshots and PDFs, it mimics real browsing behavior for full access to dynamic sites, SPAs, or login-gated content.</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827" name="Google Shape;827;p57"/>
          <p:cNvSpPr txBox="1"/>
          <p:nvPr/>
        </p:nvSpPr>
        <p:spPr>
          <a:xfrm>
            <a:off x="286625" y="2115550"/>
            <a:ext cx="38928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Scraping dynamic or JavaScript-heavy websites that break simpler scrapers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Automating UI interactions like clicking, typing, or submitting forms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Capturing high-fidelity screenshots or PDFs of web pages for analysis or archiving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Running stealthy, programmable web crawls inside n8n without being blocked</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Triggering actions or gathering data from pages behind login walls or pop-ups</a:t>
            </a:r>
            <a:endParaRPr sz="900">
              <a:solidFill>
                <a:schemeClr val="dk1"/>
              </a:solidFill>
              <a:latin typeface="Figtree"/>
              <a:ea typeface="Figtree"/>
              <a:cs typeface="Figtree"/>
              <a:sym typeface="Figtree"/>
            </a:endParaRPr>
          </a:p>
        </p:txBody>
      </p:sp>
      <p:sp>
        <p:nvSpPr>
          <p:cNvPr id="828" name="Google Shape;828;p5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30" name="Google Shape;830;p5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Use Puppeteer in n8n to crawl a product review site, expand all user comments with simulated clicks, and take full-page screenshots alongside scraped review data—perfect for decoding visual storytelling or capturing sentiment in context.</a:t>
            </a:r>
            <a:endParaRPr sz="900">
              <a:solidFill>
                <a:schemeClr val="dk1"/>
              </a:solidFill>
              <a:latin typeface="Figtree"/>
              <a:ea typeface="Figtree"/>
              <a:cs typeface="Figtree"/>
              <a:sym typeface="Figtree"/>
            </a:endParaRPr>
          </a:p>
        </p:txBody>
      </p:sp>
      <p:sp>
        <p:nvSpPr>
          <p:cNvPr id="831" name="Google Shape;831;p5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32" name="Google Shape;832;p5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5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34" name="Google Shape;834;p5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35" name="Google Shape;835;p57"/>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Automation &amp; Web Crawling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36" name="Google Shape;836;p57"/>
          <p:cNvSpPr txBox="1"/>
          <p:nvPr/>
        </p:nvSpPr>
        <p:spPr>
          <a:xfrm>
            <a:off x="4537950" y="2361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Puppeteer community node in n8n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Set browser behavior: Launch in headless or headful mode (e.g., scroll, click, input text)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Script your interactions: Use Node.js code to define the scraping/capture workflow</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Extract data or media: Send output to spreadsheets, databases, or downstream AI models</a:t>
            </a:r>
            <a:endParaRPr sz="900">
              <a:solidFill>
                <a:srgbClr val="FFFFFF"/>
              </a:solidFill>
              <a:latin typeface="Figtree"/>
              <a:ea typeface="Figtree"/>
              <a:cs typeface="Figtree"/>
              <a:sym typeface="Figtree"/>
            </a:endParaRPr>
          </a:p>
        </p:txBody>
      </p:sp>
      <p:sp>
        <p:nvSpPr>
          <p:cNvPr id="837" name="Google Shape;837;p5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txBox="1"/>
          <p:nvPr/>
        </p:nvSpPr>
        <p:spPr>
          <a:xfrm>
            <a:off x="4490750" y="1691684"/>
            <a:ext cx="2728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For orchestrating multi-step scraping and insight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For complementary one-click visual capture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or Gemini: For post-scrape emotional or semiotic analysis of visual/web content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Playwright: Similar to Puppeteer but supports more browsers natively</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A more visual no-code alternative for basic scraping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Apify: Marketplace of pre-built Puppeteer-based crawlers and cloud runners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840" name="Google Shape;840;p57"/>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xxSimulated human browsing (clicks, hovers, keystrokes)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Capture full-page screenshots or PDF exports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Crawl single-page apps and auto-scroll to load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Bypass bot detection with realistic user behavior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 easily into n8n workflows for automation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Output HTML, JSON, images, or structured datasets</a:t>
            </a:r>
            <a:endParaRPr sz="700">
              <a:solidFill>
                <a:schemeClr val="dk1"/>
              </a:solidFill>
              <a:latin typeface="Figtree"/>
              <a:ea typeface="Figtree"/>
              <a:cs typeface="Figtree"/>
              <a:sym typeface="Figtree"/>
            </a:endParaRPr>
          </a:p>
        </p:txBody>
      </p:sp>
      <p:sp>
        <p:nvSpPr>
          <p:cNvPr id="841" name="Google Shape;841;p5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txBox="1"/>
          <p:nvPr/>
        </p:nvSpPr>
        <p:spPr>
          <a:xfrm>
            <a:off x="4517420" y="3635100"/>
            <a:ext cx="2381400" cy="11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types of visuals and language patterns are used across top-performing product pages?”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are the emotional cues or narrative shifts in the evolution of this brand’s landing pages?”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843" name="Google Shape;843;p5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44" name="Google Shape;844;p5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45" name="Google Shape;845;p5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Puppeteer in headful mode for better screenshot accuracy during aesthetic or UX analysis.  Combine Puppeteer with n8n’s HTML extractors and AI summaries to convert web noise into insight.  Automate scroll + capture for long SPAs or infinite scroll content, then layer with semiotic decoding tools</a:t>
            </a:r>
            <a:endParaRPr b="1" sz="900">
              <a:solidFill>
                <a:schemeClr val="dk1"/>
              </a:solidFill>
              <a:latin typeface="Figtree"/>
              <a:ea typeface="Figtree"/>
              <a:cs typeface="Figtree"/>
              <a:sym typeface="Figtree"/>
            </a:endParaRPr>
          </a:p>
        </p:txBody>
      </p:sp>
      <p:pic>
        <p:nvPicPr>
          <p:cNvPr id="846" name="Google Shape;846;p5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847" name="Google Shape;847;p57"/>
          <p:cNvPicPr preferRelativeResize="0"/>
          <p:nvPr/>
        </p:nvPicPr>
        <p:blipFill rotWithShape="1">
          <a:blip r:embed="rId4">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51" name="Shape 851"/>
        <p:cNvGrpSpPr/>
        <p:nvPr/>
      </p:nvGrpSpPr>
      <p:grpSpPr>
        <a:xfrm>
          <a:off x="0" y="0"/>
          <a:ext cx="0" cy="0"/>
          <a:chOff x="0" y="0"/>
          <a:chExt cx="0" cy="0"/>
        </a:xfrm>
      </p:grpSpPr>
      <p:sp>
        <p:nvSpPr>
          <p:cNvPr id="852" name="Google Shape;852;p5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txBox="1"/>
          <p:nvPr/>
        </p:nvSpPr>
        <p:spPr>
          <a:xfrm>
            <a:off x="197825" y="109800"/>
            <a:ext cx="34995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Claude Computer Use </a:t>
            </a:r>
            <a:r>
              <a:rPr b="1" lang="en" sz="2200">
                <a:solidFill>
                  <a:srgbClr val="11C2C2"/>
                </a:solidFill>
                <a:latin typeface="Google Sans"/>
                <a:ea typeface="Google Sans"/>
                <a:cs typeface="Google Sans"/>
                <a:sym typeface="Google Sans"/>
              </a:rPr>
              <a:t>🛠</a:t>
            </a:r>
            <a:endParaRPr b="1" sz="2200">
              <a:solidFill>
                <a:srgbClr val="11C2C2"/>
              </a:solidFill>
              <a:latin typeface="Google Sans"/>
              <a:ea typeface="Google Sans"/>
              <a:cs typeface="Google Sans"/>
              <a:sym typeface="Google Sans"/>
            </a:endParaRPr>
          </a:p>
        </p:txBody>
      </p:sp>
      <p:sp>
        <p:nvSpPr>
          <p:cNvPr id="855" name="Google Shape;855;p5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56" name="Google Shape;856;p5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57" name="Google Shape;857;p58"/>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Claude Computer Use gives AI a virtual body—eyes, hands, and a cursor. It can now see screens, click buttons, scroll, type, and interact with interfaces like a human. It opens up possibilities for agent-based workflows where Claude navigates real apps, websites, and systems to perform multi-step, real-world tasks.</a:t>
            </a:r>
            <a:endParaRPr b="1" sz="1000">
              <a:solidFill>
                <a:schemeClr val="dk1"/>
              </a:solidFill>
              <a:latin typeface="Figtree"/>
              <a:ea typeface="Figtree"/>
              <a:cs typeface="Figtree"/>
              <a:sym typeface="Figtree"/>
            </a:endParaRPr>
          </a:p>
        </p:txBody>
      </p:sp>
      <p:sp>
        <p:nvSpPr>
          <p:cNvPr id="858" name="Google Shape;858;p58"/>
          <p:cNvSpPr txBox="1"/>
          <p:nvPr/>
        </p:nvSpPr>
        <p:spPr>
          <a:xfrm>
            <a:off x="286625" y="2115550"/>
            <a:ext cx="3715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AI to complete real workflows inside apps or browser UIs (e.g., research, fill out forms, submit reports)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You’re building AI agents that need to act in human software environments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to test usability, UX, or digital ethnography by seeing how an AI navigates your product</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 research companion that can “see” and respond to web content, not just text</a:t>
            </a:r>
            <a:endParaRPr sz="800">
              <a:solidFill>
                <a:schemeClr val="dk1"/>
              </a:solidFill>
              <a:latin typeface="Figtree"/>
              <a:ea typeface="Figtree"/>
              <a:cs typeface="Figtree"/>
              <a:sym typeface="Figtree"/>
            </a:endParaRPr>
          </a:p>
        </p:txBody>
      </p:sp>
      <p:sp>
        <p:nvSpPr>
          <p:cNvPr id="859" name="Google Shape;859;p5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61" name="Google Shape;861;p58"/>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Use Claude Computer Use to simulate how a user might browse competitors’ eCommerce pages and complete a checkout journey—while the AI simultaneously screenshots, narrates steps, and flags UX or brand cues.</a:t>
            </a:r>
            <a:endParaRPr sz="900">
              <a:solidFill>
                <a:schemeClr val="dk1"/>
              </a:solidFill>
              <a:latin typeface="Figtree"/>
              <a:ea typeface="Figtree"/>
              <a:cs typeface="Figtree"/>
              <a:sym typeface="Figtree"/>
            </a:endParaRPr>
          </a:p>
        </p:txBody>
      </p:sp>
      <p:sp>
        <p:nvSpPr>
          <p:cNvPr id="862" name="Google Shape;862;p5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63" name="Google Shape;863;p5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5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65" name="Google Shape;865;p5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866" name="Google Shape;866;p58"/>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Agentic AI / Automation / Digital Ethnography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67" name="Google Shape;867;p58"/>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Set up Docker on your machine and install the Computer Use container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Generate an API key from Claude Console and add credits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the Docker command with your API key to start the virtual machine interface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Prompt Claude via the interface to perform tasks, track behavior, and analyze its actions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Link to </a:t>
            </a:r>
            <a:r>
              <a:rPr lang="en" sz="900" u="sng">
                <a:solidFill>
                  <a:schemeClr val="hlink"/>
                </a:solidFill>
                <a:latin typeface="Figtree"/>
                <a:ea typeface="Figtree"/>
                <a:cs typeface="Figtree"/>
                <a:sym typeface="Figtree"/>
                <a:hlinkClick r:id="rId3"/>
              </a:rPr>
              <a:t>detailed instructions</a:t>
            </a:r>
            <a:endParaRPr sz="900">
              <a:solidFill>
                <a:srgbClr val="FFFFFF"/>
              </a:solidFill>
              <a:latin typeface="Figtree"/>
              <a:ea typeface="Figtree"/>
              <a:cs typeface="Figtree"/>
              <a:sym typeface="Figtree"/>
            </a:endParaRPr>
          </a:p>
        </p:txBody>
      </p:sp>
      <p:sp>
        <p:nvSpPr>
          <p:cNvPr id="868" name="Google Shape;868;p5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to capture screenshots and analyze visual trends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N8N or Make.com to integrate Claude Computer Use into broader automation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or Gemini to overlay emotional tone or visual interpretation onto user interfaces Claude navigates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AutoGPT / AgentGPT for open-source AI agents with task-chaining | SWE-agent for more specialized agentic software engineering use | ReAct or LangChain agents for chaining logic across actions (though typically API-based)</a:t>
            </a:r>
            <a:endParaRPr sz="700">
              <a:solidFill>
                <a:schemeClr val="dk1"/>
              </a:solidFill>
              <a:latin typeface="Figtree"/>
              <a:ea typeface="Figtree"/>
              <a:cs typeface="Figtree"/>
              <a:sym typeface="Figtree"/>
            </a:endParaRPr>
          </a:p>
        </p:txBody>
      </p:sp>
      <p:sp>
        <p:nvSpPr>
          <p:cNvPr id="871" name="Google Shape;871;p58"/>
          <p:cNvSpPr txBox="1"/>
          <p:nvPr/>
        </p:nvSpPr>
        <p:spPr>
          <a:xfrm>
            <a:off x="7435513" y="1832900"/>
            <a:ext cx="13383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a:t>
            </a:r>
            <a:r>
              <a:rPr lang="en" sz="700">
                <a:solidFill>
                  <a:schemeClr val="dk1"/>
                </a:solidFill>
                <a:latin typeface="Figtree"/>
                <a:ea typeface="Figtree"/>
                <a:cs typeface="Figtree"/>
                <a:sym typeface="Figtree"/>
              </a:rPr>
              <a:t>Full cursor and keyboard control in a simulated browser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Screenshots of each step and action trail for transparency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Can complete multi-step research tasks (e.g., searching, evaluating, recording)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Customizable system prompts for nuanced instruction-following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with local and web-based interfaces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Strong agentic coding and tool-use performance benchmarks</a:t>
            </a:r>
            <a:endParaRPr sz="700">
              <a:solidFill>
                <a:schemeClr val="dk1"/>
              </a:solidFill>
              <a:latin typeface="Figtree"/>
              <a:ea typeface="Figtree"/>
              <a:cs typeface="Figtree"/>
              <a:sym typeface="Figtree"/>
            </a:endParaRPr>
          </a:p>
        </p:txBody>
      </p:sp>
      <p:sp>
        <p:nvSpPr>
          <p:cNvPr id="872" name="Google Shape;872;p5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txBox="1"/>
          <p:nvPr/>
        </p:nvSpPr>
        <p:spPr>
          <a:xfrm>
            <a:off x="4517426" y="3635100"/>
            <a:ext cx="25782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“Observe this competitor's website and summarize their positioning based on visuals, layout, and language choices.”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“Navigate to 3 top search results for [keyword] and compare product page UX, language tone, and brand narrative.”</a:t>
            </a:r>
            <a:endParaRPr b="1" sz="700">
              <a:solidFill>
                <a:srgbClr val="FFFFFF"/>
              </a:solidFill>
              <a:latin typeface="Roboto Mono"/>
              <a:ea typeface="Roboto Mono"/>
              <a:cs typeface="Roboto Mono"/>
              <a:sym typeface="Roboto Mono"/>
            </a:endParaRPr>
          </a:p>
        </p:txBody>
      </p:sp>
      <p:sp>
        <p:nvSpPr>
          <p:cNvPr id="874" name="Google Shape;874;p5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75" name="Google Shape;875;p5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876" name="Google Shape;876;p5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Claude Computer Use as a field agent in your digital ethnography stack—pair its clickstream with emotional tone, semiotics, and brand decoding.  Add a custom system prompt with very specific instructions to reduce task drift and improve reliability during complex workflows</a:t>
            </a:r>
            <a:endParaRPr b="1" sz="900">
              <a:solidFill>
                <a:schemeClr val="dk1"/>
              </a:solidFill>
              <a:latin typeface="Figtree"/>
              <a:ea typeface="Figtree"/>
              <a:cs typeface="Figtree"/>
              <a:sym typeface="Figtree"/>
            </a:endParaRPr>
          </a:p>
        </p:txBody>
      </p:sp>
      <p:pic>
        <p:nvPicPr>
          <p:cNvPr id="877" name="Google Shape;877;p58"/>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878" name="Google Shape;878;p58"/>
          <p:cNvPicPr preferRelativeResize="0"/>
          <p:nvPr/>
        </p:nvPicPr>
        <p:blipFill rotWithShape="1">
          <a:blip r:embed="rId5">
            <a:alphaModFix/>
          </a:blip>
          <a:srcRect b="10464" l="2710" r="75251" t="56514"/>
          <a:stretch/>
        </p:blipFill>
        <p:spPr>
          <a:xfrm>
            <a:off x="3694000" y="288900"/>
            <a:ext cx="308400" cy="307800"/>
          </a:xfrm>
          <a:prstGeom prst="ellipse">
            <a:avLst/>
          </a:prstGeom>
          <a:noFill/>
          <a:ln cap="flat" cmpd="sng" w="9525">
            <a:solidFill>
              <a:schemeClr val="l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882" name="Shape 882"/>
        <p:cNvGrpSpPr/>
        <p:nvPr/>
      </p:nvGrpSpPr>
      <p:grpSpPr>
        <a:xfrm>
          <a:off x="0" y="0"/>
          <a:ext cx="0" cy="0"/>
          <a:chOff x="0" y="0"/>
          <a:chExt cx="0" cy="0"/>
        </a:xfrm>
      </p:grpSpPr>
      <p:sp>
        <p:nvSpPr>
          <p:cNvPr id="883" name="Google Shape;883;p5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NFC Tags + QR Codes</a:t>
            </a:r>
            <a:endParaRPr b="1" sz="2200">
              <a:solidFill>
                <a:srgbClr val="11C2C2"/>
              </a:solidFill>
              <a:latin typeface="Google Sans"/>
              <a:ea typeface="Google Sans"/>
              <a:cs typeface="Google Sans"/>
              <a:sym typeface="Google Sans"/>
            </a:endParaRPr>
          </a:p>
        </p:txBody>
      </p:sp>
      <p:sp>
        <p:nvSpPr>
          <p:cNvPr id="886" name="Google Shape;886;p5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87" name="Google Shape;887;p5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888" name="Google Shape;888;p59"/>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NFC tags and QR codes create a seamless bridge between physical environments and digital interfaces. They enable real-time interactions—such as surveys, content delivery, or behavioral tracking—by triggering specific actions when scanned or tapped by a mobile device.</a:t>
            </a:r>
            <a:endParaRPr b="1" sz="1000">
              <a:solidFill>
                <a:schemeClr val="dk1"/>
              </a:solidFill>
              <a:latin typeface="Figtree"/>
              <a:ea typeface="Figtree"/>
              <a:cs typeface="Figtree"/>
              <a:sym typeface="Figtree"/>
            </a:endParaRPr>
          </a:p>
        </p:txBody>
      </p:sp>
      <p:sp>
        <p:nvSpPr>
          <p:cNvPr id="889" name="Google Shape;889;p59"/>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gather in-the-moment feedback or emotional responses (e.g. post-purchase, after a trial, or in-store)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embedding an AI-powered survey, agent, or research companion into a physical product, flyer, or event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observe where, when, and how people engage with real-world objects or spaces</a:t>
            </a:r>
            <a:endParaRPr sz="900">
              <a:solidFill>
                <a:schemeClr val="dk1"/>
              </a:solidFill>
              <a:latin typeface="Figtree"/>
              <a:ea typeface="Figtree"/>
              <a:cs typeface="Figtree"/>
              <a:sym typeface="Figtree"/>
            </a:endParaRPr>
          </a:p>
        </p:txBody>
      </p:sp>
      <p:sp>
        <p:nvSpPr>
          <p:cNvPr id="890" name="Google Shape;890;p5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92" name="Google Shape;892;p59"/>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clean beauty brand places an NFC tag inside product packaging that links to a conversational AI feedback agent. Customers scan it post-use, sharing emotional reactions and behavioral context (“why I use it, how I feel, what I switched from”), which feeds a deep persona or trend analysis.</a:t>
            </a:r>
            <a:endParaRPr sz="900">
              <a:solidFill>
                <a:schemeClr val="dk1"/>
              </a:solidFill>
              <a:latin typeface="Figtree"/>
              <a:ea typeface="Figtree"/>
              <a:cs typeface="Figtree"/>
              <a:sym typeface="Figtree"/>
            </a:endParaRPr>
          </a:p>
        </p:txBody>
      </p:sp>
      <p:sp>
        <p:nvSpPr>
          <p:cNvPr id="893" name="Google Shape;893;p5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894" name="Google Shape;894;p5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5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896" name="Google Shape;896;p59"/>
          <p:cNvSpPr txBox="1"/>
          <p:nvPr/>
        </p:nvSpPr>
        <p:spPr>
          <a:xfrm>
            <a:off x="207200" y="416000"/>
            <a:ext cx="34047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Phygital Data Capture / Offline-to-Online Bridge</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897" name="Google Shape;897;p59"/>
          <p:cNvSpPr txBox="1"/>
          <p:nvPr/>
        </p:nvSpPr>
        <p:spPr>
          <a:xfrm>
            <a:off x="4537950" y="139550"/>
            <a:ext cx="4399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Create a Destination – Build your target experience (e.g. Claude GPT, Google Form, Typeform, website, video, AI agent)</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Generate the Code or Tag – Use a free QR code generator (e.g. qr-code-generator.com) or Buy/write NFC tags with an app like NFC Tools or an NFC-enabled phone</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Place It Strategically – Embed it into packaging, flyers, signage, physical products, or pop-up spaces</a:t>
            </a:r>
            <a:endParaRPr sz="800">
              <a:solidFill>
                <a:srgbClr val="FFFFFF"/>
              </a:solidFill>
              <a:latin typeface="Figtree"/>
              <a:ea typeface="Figtree"/>
              <a:cs typeface="Figtree"/>
              <a:sym typeface="Figtree"/>
            </a:endParaRPr>
          </a:p>
          <a:p>
            <a:pPr indent="-96520" lvl="0" marL="91440" rtl="0" algn="l">
              <a:spcBef>
                <a:spcPts val="0"/>
              </a:spcBef>
              <a:spcAft>
                <a:spcPts val="0"/>
              </a:spcAft>
              <a:buClr>
                <a:srgbClr val="FFFFFF"/>
              </a:buClr>
              <a:buSzPts val="800"/>
              <a:buFont typeface="Figtree"/>
              <a:buAutoNum type="arabicPeriod"/>
            </a:pPr>
            <a:r>
              <a:rPr lang="en" sz="800">
                <a:solidFill>
                  <a:srgbClr val="FFFFFF"/>
                </a:solidFill>
                <a:latin typeface="Figtree"/>
                <a:ea typeface="Figtree"/>
                <a:cs typeface="Figtree"/>
                <a:sym typeface="Figtree"/>
              </a:rPr>
              <a:t>Track and Analyze Engagement – Use link trackers (e.g. Bit.ly, UTM codes, Short.io) to measure usage and analyze behavior or responses</a:t>
            </a:r>
            <a:endParaRPr sz="800">
              <a:solidFill>
                <a:srgbClr val="FFFFFF"/>
              </a:solidFill>
              <a:latin typeface="Figtree"/>
              <a:ea typeface="Figtree"/>
              <a:cs typeface="Figtree"/>
              <a:sym typeface="Figtree"/>
            </a:endParaRPr>
          </a:p>
        </p:txBody>
      </p:sp>
      <p:sp>
        <p:nvSpPr>
          <p:cNvPr id="898" name="Google Shape;898;p5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Typeform / Tally.so – for mobile-optimized feedback forms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Custom GPTs / Claude Projects or Artefacts – for conversational data collection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Hotjar / Analytics Tools – for tracking behavioral engagement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Short.io – if you want dynamic QR codes with analytics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Linktree / Carrd – if you want to build lightweight mobile landing experiences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Tapkit / Flowcode – premium QR/NFC platforms with design + tracking features</a:t>
            </a:r>
            <a:endParaRPr sz="700">
              <a:solidFill>
                <a:schemeClr val="dk1"/>
              </a:solidFill>
              <a:latin typeface="Figtree"/>
              <a:ea typeface="Figtree"/>
              <a:cs typeface="Figtree"/>
              <a:sym typeface="Figtree"/>
            </a:endParaRPr>
          </a:p>
        </p:txBody>
      </p:sp>
      <p:sp>
        <p:nvSpPr>
          <p:cNvPr id="901" name="Google Shape;901;p59"/>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Offline-to-online behavioral tracking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Location- and moment-specific contextual insight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AI-integrated conversational triggers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without needing an app (for both NFC and QR)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surveys, video, downloads, signups, or GPT flows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Reprogrammable (NFC) or dynamic (QR shortlinks) for A/B testing</a:t>
            </a:r>
            <a:endParaRPr sz="700">
              <a:solidFill>
                <a:schemeClr val="dk1"/>
              </a:solidFill>
              <a:latin typeface="Figtree"/>
              <a:ea typeface="Figtree"/>
              <a:cs typeface="Figtree"/>
              <a:sym typeface="Figtree"/>
            </a:endParaRPr>
          </a:p>
        </p:txBody>
      </p:sp>
      <p:sp>
        <p:nvSpPr>
          <p:cNvPr id="902" name="Google Shape;902;p5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txBox="1"/>
          <p:nvPr/>
        </p:nvSpPr>
        <p:spPr>
          <a:xfrm>
            <a:off x="4517420" y="3635100"/>
            <a:ext cx="23814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“What emotional patterns emerge when people scan this QR code after unboxing?”</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rPr b="1" lang="en" sz="700">
                <a:solidFill>
                  <a:srgbClr val="FFFFFF"/>
                </a:solidFill>
                <a:latin typeface="Roboto Mono"/>
                <a:ea typeface="Roboto Mono"/>
                <a:cs typeface="Roboto Mono"/>
                <a:sym typeface="Roboto Mono"/>
              </a:rPr>
              <a:t>“How does scanning behavior differ by location or time of day, and what might that reveal about intent or mindset?”</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904" name="Google Shape;904;p5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05" name="Google Shape;905;p5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906" name="Google Shape;906;p5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custom short URLs or UTM tracking to segment behavioral journeys (e.g. product 1 vs 2, scan location A vs B).  Embed a conversational agent (Claude, GPT, Gemini) in the destination to collect lived experience and emotional insights in context—just after the moment of use or decision.</a:t>
            </a:r>
            <a:endParaRPr b="1" sz="900">
              <a:solidFill>
                <a:schemeClr val="dk1"/>
              </a:solidFill>
              <a:latin typeface="Figtree"/>
              <a:ea typeface="Figtree"/>
              <a:cs typeface="Figtree"/>
              <a:sym typeface="Figtree"/>
            </a:endParaRPr>
          </a:p>
        </p:txBody>
      </p:sp>
      <p:pic>
        <p:nvPicPr>
          <p:cNvPr id="907" name="Google Shape;907;p59"/>
          <p:cNvPicPr preferRelativeResize="0"/>
          <p:nvPr/>
        </p:nvPicPr>
        <p:blipFill>
          <a:blip r:embed="rId3">
            <a:alphaModFix/>
          </a:blip>
          <a:stretch>
            <a:fillRect/>
          </a:stretch>
        </p:blipFill>
        <p:spPr>
          <a:xfrm>
            <a:off x="197825" y="4690713"/>
            <a:ext cx="400200" cy="400200"/>
          </a:xfrm>
          <a:prstGeom prst="ellipse">
            <a:avLst/>
          </a:prstGeom>
          <a:noFill/>
          <a:ln>
            <a:noFill/>
          </a:ln>
        </p:spPr>
      </p:pic>
      <p:sp>
        <p:nvSpPr>
          <p:cNvPr id="908" name="Google Shape;908;p59"/>
          <p:cNvSpPr txBox="1"/>
          <p:nvPr/>
        </p:nvSpPr>
        <p:spPr>
          <a:xfrm>
            <a:off x="35356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09" name="Google Shape;909;p59"/>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pic>
        <p:nvPicPr>
          <p:cNvPr id="910" name="Google Shape;910;p59"/>
          <p:cNvPicPr preferRelativeResize="0"/>
          <p:nvPr/>
        </p:nvPicPr>
        <p:blipFill rotWithShape="1">
          <a:blip r:embed="rId5">
            <a:alphaModFix/>
          </a:blip>
          <a:srcRect b="10464" l="2710" r="75251" t="56514"/>
          <a:stretch/>
        </p:blipFill>
        <p:spPr>
          <a:xfrm>
            <a:off x="3532075" y="306850"/>
            <a:ext cx="3084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14" name="Shape 914"/>
        <p:cNvGrpSpPr/>
        <p:nvPr/>
      </p:nvGrpSpPr>
      <p:grpSpPr>
        <a:xfrm>
          <a:off x="0" y="0"/>
          <a:ext cx="0" cy="0"/>
          <a:chOff x="0" y="0"/>
          <a:chExt cx="0" cy="0"/>
        </a:xfrm>
      </p:grpSpPr>
      <p:sp>
        <p:nvSpPr>
          <p:cNvPr id="915" name="Google Shape;915;p6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Vanity URLs</a:t>
            </a:r>
            <a:endParaRPr b="1" sz="2200">
              <a:solidFill>
                <a:srgbClr val="11C2C2"/>
              </a:solidFill>
              <a:latin typeface="Google Sans"/>
              <a:ea typeface="Google Sans"/>
              <a:cs typeface="Google Sans"/>
              <a:sym typeface="Google Sans"/>
            </a:endParaRPr>
          </a:p>
        </p:txBody>
      </p:sp>
      <p:sp>
        <p:nvSpPr>
          <p:cNvPr id="918" name="Google Shape;918;p60"/>
          <p:cNvSpPr txBox="1"/>
          <p:nvPr/>
        </p:nvSpPr>
        <p:spPr>
          <a:xfrm>
            <a:off x="275225" y="780250"/>
            <a:ext cx="3892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Vanity URLs are short, memorable, custom web addresses that can be embedded into physical or experiential environments—packaging, posters, product tags, audio, or live events—to bridge offline experiences with digital insights. They redirect users to a destination like a survey, AI companion, voice note recorder, or insight collection form, allowing qualitative data to be captured in context.</a:t>
            </a:r>
            <a:endParaRPr b="1" sz="900">
              <a:solidFill>
                <a:schemeClr val="dk1"/>
              </a:solidFill>
              <a:latin typeface="Figtree"/>
              <a:ea typeface="Figtree"/>
              <a:cs typeface="Figtree"/>
              <a:sym typeface="Figtree"/>
            </a:endParaRPr>
          </a:p>
        </p:txBody>
      </p:sp>
      <p:sp>
        <p:nvSpPr>
          <p:cNvPr id="919" name="Google Shape;919;p60"/>
          <p:cNvSpPr txBox="1"/>
          <p:nvPr/>
        </p:nvSpPr>
        <p:spPr>
          <a:xfrm>
            <a:off x="286625" y="2115550"/>
            <a:ext cx="3715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to capture emotional insights right after an offline experience (e.g. post-purchase, post-event, after a physical product interaction)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You're embedding invisible insight capture mechanisms into physical or ambient spaces where QR codes feel too transactional</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Char char="●"/>
            </a:pPr>
            <a:r>
              <a:rPr lang="en" sz="800">
                <a:solidFill>
                  <a:schemeClr val="dk1"/>
                </a:solidFill>
                <a:latin typeface="Figtree"/>
                <a:ea typeface="Figtree"/>
                <a:cs typeface="Figtree"/>
                <a:sym typeface="Figtree"/>
              </a:rPr>
              <a:t>You want a brand-aligned, elegant way to drive people to an AI-powered feedback or co-creation experience</a:t>
            </a:r>
            <a:endParaRPr sz="800">
              <a:solidFill>
                <a:schemeClr val="dk1"/>
              </a:solidFill>
              <a:latin typeface="Figtree"/>
              <a:ea typeface="Figtree"/>
              <a:cs typeface="Figtree"/>
              <a:sym typeface="Figtree"/>
            </a:endParaRPr>
          </a:p>
        </p:txBody>
      </p:sp>
      <p:sp>
        <p:nvSpPr>
          <p:cNvPr id="920" name="Google Shape;920;p6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22" name="Google Shape;922;p60"/>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sustainable candle brand prints a custom URL on the candle box—lightmywhy.com/ritual—which invites customers to share a voice note about what lighting the candle means to them. These reflections are used to build emotional personas and inform future scent development.</a:t>
            </a:r>
            <a:endParaRPr sz="900">
              <a:solidFill>
                <a:schemeClr val="dk1"/>
              </a:solidFill>
              <a:latin typeface="Figtree"/>
              <a:ea typeface="Figtree"/>
              <a:cs typeface="Figtree"/>
              <a:sym typeface="Figtree"/>
            </a:endParaRPr>
          </a:p>
        </p:txBody>
      </p:sp>
      <p:sp>
        <p:nvSpPr>
          <p:cNvPr id="923" name="Google Shape;923;p6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24" name="Google Shape;924;p6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6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26" name="Google Shape;926;p60"/>
          <p:cNvSpPr txBox="1"/>
          <p:nvPr/>
        </p:nvSpPr>
        <p:spPr>
          <a:xfrm>
            <a:off x="35356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27" name="Google Shape;927;p60"/>
          <p:cNvPicPr preferRelativeResize="0"/>
          <p:nvPr/>
        </p:nvPicPr>
        <p:blipFill rotWithShape="1">
          <a:blip r:embed="rId3">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928" name="Google Shape;928;p6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Offline ↔ Online Bridge</a:t>
            </a:r>
            <a:endParaRPr sz="1000">
              <a:solidFill>
                <a:schemeClr val="dk1"/>
              </a:solidFill>
              <a:latin typeface="Google Sans SemiBold"/>
              <a:ea typeface="Google Sans SemiBold"/>
              <a:cs typeface="Google Sans SemiBold"/>
              <a:sym typeface="Google Sans SemiBold"/>
            </a:endParaRPr>
          </a:p>
        </p:txBody>
      </p:sp>
      <p:sp>
        <p:nvSpPr>
          <p:cNvPr id="929" name="Google Shape;929;p60"/>
          <p:cNvSpPr txBox="1"/>
          <p:nvPr/>
        </p:nvSpPr>
        <p:spPr>
          <a:xfrm>
            <a:off x="4537950" y="161300"/>
            <a:ext cx="4211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a URL shortener or redirect tool (e.g., Rebrandly, Bit.ly, Tella, Typedream) to create a branded or thematic URL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Link it to a survey, voice capture tool, conversational AI form, or insight companion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Print or embed the URL in your chosen physical context (packaging, posters, product tags, mirror decals, postcards, etc.)</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Monitor engagement and analyze collected data for emotional, behavioral, or cultural patterns</a:t>
            </a:r>
            <a:endParaRPr sz="900">
              <a:solidFill>
                <a:srgbClr val="FFFFFF"/>
              </a:solidFill>
              <a:latin typeface="Figtree"/>
              <a:ea typeface="Figtree"/>
              <a:cs typeface="Figtree"/>
              <a:sym typeface="Figtree"/>
            </a:endParaRPr>
          </a:p>
        </p:txBody>
      </p:sp>
      <p:sp>
        <p:nvSpPr>
          <p:cNvPr id="930" name="Google Shape;930;p6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0"/>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Voiceform or Typeform to gather qualitative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GPT to analyze reflections and group by themes or emotional tone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QR codes or NFC tags for a layered capture system (vanity URLs as the backup or alternative path)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Linktree Pages – for mobile-first collections of insight entry points | Tella or Typedream – for creating immersive branded microsites as destinations | Bit.ly – simple redirect links with basic analytics</a:t>
            </a:r>
            <a:endParaRPr sz="700">
              <a:solidFill>
                <a:schemeClr val="dk1"/>
              </a:solidFill>
              <a:latin typeface="Figtree"/>
              <a:ea typeface="Figtree"/>
              <a:cs typeface="Figtree"/>
              <a:sym typeface="Figtree"/>
            </a:endParaRPr>
          </a:p>
        </p:txBody>
      </p:sp>
      <p:sp>
        <p:nvSpPr>
          <p:cNvPr id="933" name="Google Shape;933;p60"/>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Context-aware, ambient insight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Branded or poetic phrasing aligned with emotional intent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Supports any device—no special tech required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Easily redirected as campaigns evolve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Enables segmentation by channel or physical context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Works well with multimodal prompts (text, voice, video)</a:t>
            </a:r>
            <a:endParaRPr sz="700">
              <a:solidFill>
                <a:schemeClr val="dk1"/>
              </a:solidFill>
              <a:latin typeface="Figtree"/>
              <a:ea typeface="Figtree"/>
              <a:cs typeface="Figtree"/>
              <a:sym typeface="Figtree"/>
            </a:endParaRPr>
          </a:p>
        </p:txBody>
      </p:sp>
      <p:sp>
        <p:nvSpPr>
          <p:cNvPr id="934" name="Google Shape;934;p6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0"/>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themes emerge in the post-use reflections shared via brand.co/rituals?”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“Segment responses by product line and analyze common metaphors, moods, or desires expressed.”</a:t>
            </a:r>
            <a:endParaRPr b="1" sz="700">
              <a:solidFill>
                <a:srgbClr val="FFFFFF"/>
              </a:solidFill>
              <a:latin typeface="Roboto Mono"/>
              <a:ea typeface="Roboto Mono"/>
              <a:cs typeface="Roboto Mono"/>
              <a:sym typeface="Roboto Mono"/>
            </a:endParaRPr>
          </a:p>
        </p:txBody>
      </p:sp>
      <p:sp>
        <p:nvSpPr>
          <p:cNvPr id="936" name="Google Shape;936;p6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37" name="Google Shape;937;p6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938" name="Google Shape;938;p6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emotionally resonant language in the URL path itself (/remember, /ritual, /mirror, /you) to signal depth and invite reflection.  Pair with NFC/QR for tiered access: visual-first users scan; deeper thinkers might type a phrase-based vanity URL.</a:t>
            </a:r>
            <a:endParaRPr b="1" sz="900">
              <a:solidFill>
                <a:schemeClr val="dk1"/>
              </a:solidFill>
              <a:latin typeface="Figtree"/>
              <a:ea typeface="Figtree"/>
              <a:cs typeface="Figtree"/>
              <a:sym typeface="Figtree"/>
            </a:endParaRPr>
          </a:p>
        </p:txBody>
      </p:sp>
      <p:pic>
        <p:nvPicPr>
          <p:cNvPr id="939" name="Google Shape;939;p60"/>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940" name="Google Shape;940;p60"/>
          <p:cNvPicPr preferRelativeResize="0"/>
          <p:nvPr/>
        </p:nvPicPr>
        <p:blipFill rotWithShape="1">
          <a:blip r:embed="rId5">
            <a:alphaModFix/>
          </a:blip>
          <a:srcRect b="10464" l="2710" r="75251" t="56514"/>
          <a:stretch/>
        </p:blipFill>
        <p:spPr>
          <a:xfrm>
            <a:off x="3532075" y="306850"/>
            <a:ext cx="3084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7" name="Shape 137"/>
        <p:cNvGrpSpPr/>
        <p:nvPr/>
      </p:nvGrpSpPr>
      <p:grpSpPr>
        <a:xfrm>
          <a:off x="0" y="0"/>
          <a:ext cx="0" cy="0"/>
          <a:chOff x="0" y="0"/>
          <a:chExt cx="0" cy="0"/>
        </a:xfrm>
      </p:grpSpPr>
      <p:sp>
        <p:nvSpPr>
          <p:cNvPr id="138" name="Google Shape;138;p3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GoFullPage</a:t>
            </a:r>
            <a:endParaRPr b="1" sz="2200">
              <a:solidFill>
                <a:srgbClr val="11C2C2"/>
              </a:solidFill>
              <a:latin typeface="Google Sans"/>
              <a:ea typeface="Google Sans"/>
              <a:cs typeface="Google Sans"/>
              <a:sym typeface="Google Sans"/>
            </a:endParaRPr>
          </a:p>
        </p:txBody>
      </p:sp>
      <p:sp>
        <p:nvSpPr>
          <p:cNvPr id="141" name="Google Shape;141;p3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42" name="Google Shape;142;p3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GoFullPage is a one-click browser extension that captures high-resolution, scrollable screenshots of full web pages—no coding or extra permissions required. It preserves the entire visual experience of digital content, making it an ideal tool for analyzing design, branding, user flows, and content narratives across owned, earned, and paid channels.</a:t>
            </a:r>
            <a:endParaRPr b="1" sz="1000">
              <a:solidFill>
                <a:schemeClr val="dk1"/>
              </a:solidFill>
              <a:latin typeface="Figtree"/>
              <a:ea typeface="Figtree"/>
              <a:cs typeface="Figtree"/>
              <a:sym typeface="Figtree"/>
            </a:endParaRPr>
          </a:p>
        </p:txBody>
      </p:sp>
      <p:sp>
        <p:nvSpPr>
          <p:cNvPr id="143" name="Google Shape;143;p34"/>
          <p:cNvSpPr txBox="1"/>
          <p:nvPr/>
        </p:nvSpPr>
        <p:spPr>
          <a:xfrm>
            <a:off x="286625" y="2115550"/>
            <a:ext cx="3912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analyze the visual semiotics, brand positioning, and emotional design patterns of competitor websites, landing pages, or social feeds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build a trend board by capturing social media search results, hashtag pages, or influencer aesthetics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track the evolution of messaging by pairing screenshots with the Internet Archive for longitudinal analysis</a:t>
            </a:r>
            <a:endParaRPr sz="900">
              <a:solidFill>
                <a:schemeClr val="dk1"/>
              </a:solidFill>
              <a:latin typeface="Figtree"/>
              <a:ea typeface="Figtree"/>
              <a:cs typeface="Figtree"/>
              <a:sym typeface="Figtree"/>
            </a:endParaRPr>
          </a:p>
        </p:txBody>
      </p:sp>
      <p:sp>
        <p:nvSpPr>
          <p:cNvPr id="144" name="Google Shape;144;p3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6" name="Google Shape;146;p3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mapping how beauty brands segment their audiences by lifestyle, ethnicity, or mood. You capture 10 full homepages and Instagram hashtag results using GoFullPage, then feed the visuals into an AI tool to analyze color palettes, people types, design motifs, and copy tone to decode positioning strategies.</a:t>
            </a:r>
            <a:endParaRPr sz="900">
              <a:solidFill>
                <a:schemeClr val="dk1"/>
              </a:solidFill>
              <a:latin typeface="Figtree"/>
              <a:ea typeface="Figtree"/>
              <a:cs typeface="Figtree"/>
              <a:sym typeface="Figtree"/>
            </a:endParaRPr>
          </a:p>
        </p:txBody>
      </p:sp>
      <p:sp>
        <p:nvSpPr>
          <p:cNvPr id="147" name="Google Shape;147;p3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8" name="Google Shape;148;p3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3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50" name="Google Shape;150;p3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51" name="Google Shape;151;p34"/>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Extension – Visual Intelligence</a:t>
            </a:r>
            <a:endParaRPr sz="1000">
              <a:solidFill>
                <a:schemeClr val="dk1"/>
              </a:solidFill>
              <a:latin typeface="Google Sans SemiBold"/>
              <a:ea typeface="Google Sans SemiBold"/>
              <a:cs typeface="Google Sans SemiBold"/>
              <a:sym typeface="Google Sans SemiBold"/>
            </a:endParaRPr>
          </a:p>
        </p:txBody>
      </p:sp>
      <p:sp>
        <p:nvSpPr>
          <p:cNvPr id="152" name="Google Shape;152;p3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GoFullPage extension for Chrome or Edge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Navigate to the page you want to capture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the extension icon or use the shortcut Alt + Shift + P</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the image (JPG, PNG, or PDF), annotate, or drag it into your desktop, Notion board, or prompt window</a:t>
            </a:r>
            <a:endParaRPr sz="900">
              <a:solidFill>
                <a:srgbClr val="FFFFFF"/>
              </a:solidFill>
              <a:latin typeface="Figtree"/>
              <a:ea typeface="Figtree"/>
              <a:cs typeface="Figtree"/>
              <a:sym typeface="Figtree"/>
            </a:endParaRPr>
          </a:p>
        </p:txBody>
      </p:sp>
      <p:sp>
        <p:nvSpPr>
          <p:cNvPr id="153" name="Google Shape;153;p3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Internet Archive / Wayback Machine – for visual time series and brand evolution tracking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Claude or ChatGPT Vision – to analyze patterns, archetypes, cultural cues in visual assets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or Miro – for visual mapping, moodboarding, or categorizing themes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Awesome Screenshot – More focused on annotations and team sharing | Fireshot – Supports PDF capture with links and offline workflows</a:t>
            </a:r>
            <a:endParaRPr sz="700">
              <a:solidFill>
                <a:schemeClr val="dk1"/>
              </a:solidFill>
              <a:latin typeface="Figtree"/>
              <a:ea typeface="Figtree"/>
              <a:cs typeface="Figtree"/>
              <a:sym typeface="Figtree"/>
            </a:endParaRPr>
          </a:p>
        </p:txBody>
      </p:sp>
      <p:sp>
        <p:nvSpPr>
          <p:cNvPr id="156" name="Google Shape;156;p34"/>
          <p:cNvSpPr txBox="1"/>
          <p:nvPr/>
        </p:nvSpPr>
        <p:spPr>
          <a:xfrm>
            <a:off x="7435513" y="1832900"/>
            <a:ext cx="13383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Full-page scrollable screenshot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Handles complex elements (iframed content, popups, nested scrolls)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to multiple formats (PDF, PNG, JPG)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Integrates well with visual prompt tools (Claude, GPT-4, Gemini)</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Premium editing (annotations, crop, highlights)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No permissions or bloat—just capture and go</a:t>
            </a:r>
            <a:endParaRPr sz="700">
              <a:solidFill>
                <a:schemeClr val="dk1"/>
              </a:solidFill>
              <a:latin typeface="Figtree"/>
              <a:ea typeface="Figtree"/>
              <a:cs typeface="Figtree"/>
              <a:sym typeface="Figtree"/>
            </a:endParaRPr>
          </a:p>
        </p:txBody>
      </p:sp>
      <p:sp>
        <p:nvSpPr>
          <p:cNvPr id="157" name="Google Shape;157;p3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txBox="1"/>
          <p:nvPr/>
        </p:nvSpPr>
        <p:spPr>
          <a:xfrm>
            <a:off x="4517420" y="3635100"/>
            <a:ext cx="2381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brand archetypes or cultural codes can you detect in these screenshots?”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rPr b="1" lang="en" sz="700">
                <a:solidFill>
                  <a:srgbClr val="FFFFFF"/>
                </a:solidFill>
                <a:latin typeface="Roboto Mono"/>
                <a:ea typeface="Roboto Mono"/>
                <a:cs typeface="Roboto Mono"/>
                <a:sym typeface="Roboto Mono"/>
              </a:rPr>
              <a:t>“Compare the visual tone and value proposition of these three brand homepages. What audiences are they each targeting?”</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159" name="Google Shape;159;p3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0" name="Google Shape;160;p3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61" name="Google Shape;161;p34"/>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GoFullPage to create a visual archive of how your competitors position themselves before/after campaigns, funding rounds, or rebrands.  Pair it with behavioral data (e.g., Similarweb, Hotjar) to triangulate what people are doing, saying, and seeing.</a:t>
            </a:r>
            <a:endParaRPr b="1" sz="900">
              <a:solidFill>
                <a:schemeClr val="dk1"/>
              </a:solidFill>
              <a:latin typeface="Figtree"/>
              <a:ea typeface="Figtree"/>
              <a:cs typeface="Figtree"/>
              <a:sym typeface="Figtree"/>
            </a:endParaRPr>
          </a:p>
        </p:txBody>
      </p:sp>
      <p:pic>
        <p:nvPicPr>
          <p:cNvPr id="162" name="Google Shape;162;p3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63" name="Google Shape;163;p34"/>
          <p:cNvPicPr preferRelativeResize="0"/>
          <p:nvPr/>
        </p:nvPicPr>
        <p:blipFill rotWithShape="1">
          <a:blip r:embed="rId4">
            <a:alphaModFix/>
          </a:blip>
          <a:srcRect b="47292" l="13000" r="64844" t="21119"/>
          <a:stretch/>
        </p:blipFill>
        <p:spPr>
          <a:xfrm>
            <a:off x="3676750" y="291550"/>
            <a:ext cx="342900" cy="323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61"/>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946" name="Google Shape;946;p61"/>
          <p:cNvSpPr txBox="1"/>
          <p:nvPr/>
        </p:nvSpPr>
        <p:spPr>
          <a:xfrm>
            <a:off x="2963100" y="2769613"/>
            <a:ext cx="32178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Hearing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Tune into real-time conversations and uncover consumer sentiments across social platforms and micro-communities</a:t>
            </a:r>
            <a:endParaRPr sz="2000">
              <a:latin typeface="Google Sans"/>
              <a:ea typeface="Google Sans"/>
              <a:cs typeface="Google Sans"/>
              <a:sym typeface="Google Sans"/>
            </a:endParaRPr>
          </a:p>
        </p:txBody>
      </p:sp>
      <p:pic>
        <p:nvPicPr>
          <p:cNvPr id="947" name="Google Shape;947;p61"/>
          <p:cNvPicPr preferRelativeResize="0"/>
          <p:nvPr/>
        </p:nvPicPr>
        <p:blipFill rotWithShape="1">
          <a:blip r:embed="rId4">
            <a:alphaModFix/>
          </a:blip>
          <a:srcRect b="11669" l="75064" r="2780" t="56741"/>
          <a:stretch/>
        </p:blipFill>
        <p:spPr>
          <a:xfrm>
            <a:off x="3742050" y="1032988"/>
            <a:ext cx="1659900" cy="16560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51" name="Shape 951"/>
        <p:cNvGrpSpPr/>
        <p:nvPr/>
      </p:nvGrpSpPr>
      <p:grpSpPr>
        <a:xfrm>
          <a:off x="0" y="0"/>
          <a:ext cx="0" cy="0"/>
          <a:chOff x="0" y="0"/>
          <a:chExt cx="0" cy="0"/>
        </a:xfrm>
      </p:grpSpPr>
      <p:sp>
        <p:nvSpPr>
          <p:cNvPr id="952" name="Google Shape;952;p6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txBox="1"/>
          <p:nvPr/>
        </p:nvSpPr>
        <p:spPr>
          <a:xfrm>
            <a:off x="197825" y="109800"/>
            <a:ext cx="2481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The Hive Index</a:t>
            </a:r>
            <a:endParaRPr b="1" sz="2200">
              <a:solidFill>
                <a:srgbClr val="11C2C2"/>
              </a:solidFill>
              <a:latin typeface="Google Sans"/>
              <a:ea typeface="Google Sans"/>
              <a:cs typeface="Google Sans"/>
              <a:sym typeface="Google Sans"/>
            </a:endParaRPr>
          </a:p>
        </p:txBody>
      </p:sp>
      <p:sp>
        <p:nvSpPr>
          <p:cNvPr id="955" name="Google Shape;955;p62"/>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56" name="Google Shape;956;p6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957" name="Google Shape;957;p62"/>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Hive Index is a searchable directory of 4,000+ curated online communities across 200+ topics and 36+ platforms (e.g. Discord, Slack, Circle, Reddit). It helps researchers, strategists, and founders discover active spaces where niche conversations, subcultures, and digital tribes live and evolve.</a:t>
            </a:r>
            <a:endParaRPr b="1" sz="1000">
              <a:solidFill>
                <a:schemeClr val="dk1"/>
              </a:solidFill>
              <a:latin typeface="Figtree"/>
              <a:ea typeface="Figtree"/>
              <a:cs typeface="Figtree"/>
              <a:sym typeface="Figtree"/>
            </a:endParaRPr>
          </a:p>
        </p:txBody>
      </p:sp>
      <p:sp>
        <p:nvSpPr>
          <p:cNvPr id="958" name="Google Shape;958;p6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mapping the cultural landscape of a topic to understand where people actually gather and talk.</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discover digital watering holes for netnographic, semiotic, or emotional insight work.</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find high-signal communities to observe, recruit from, or test in.</a:t>
            </a:r>
            <a:endParaRPr sz="900">
              <a:solidFill>
                <a:schemeClr val="dk1"/>
              </a:solidFill>
              <a:latin typeface="Figtree"/>
              <a:ea typeface="Figtree"/>
              <a:cs typeface="Figtree"/>
              <a:sym typeface="Figtree"/>
            </a:endParaRPr>
          </a:p>
        </p:txBody>
      </p:sp>
      <p:sp>
        <p:nvSpPr>
          <p:cNvPr id="959" name="Google Shape;959;p6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61" name="Google Shape;961;p62"/>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brand exploring the creator economy could use Hive Index to find indie founder and no-code communities on Circle, Slack, or Discord. By immersing in these digital gathering spaces, you can track early needs, emotional tensions, and community-led vocabularies—before they hit mainstream.</a:t>
            </a:r>
            <a:endParaRPr sz="900">
              <a:solidFill>
                <a:schemeClr val="dk1"/>
              </a:solidFill>
              <a:latin typeface="Figtree"/>
              <a:ea typeface="Figtree"/>
              <a:cs typeface="Figtree"/>
              <a:sym typeface="Figtree"/>
            </a:endParaRPr>
          </a:p>
        </p:txBody>
      </p:sp>
      <p:sp>
        <p:nvSpPr>
          <p:cNvPr id="962" name="Google Shape;962;p6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63" name="Google Shape;963;p62"/>
          <p:cNvSpPr/>
          <p:nvPr/>
        </p:nvSpPr>
        <p:spPr>
          <a:xfrm>
            <a:off x="4448700" y="201200"/>
            <a:ext cx="4489200" cy="15390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4" name="Google Shape;964;p6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65" name="Google Shape;965;p6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66" name="Google Shape;966;p62"/>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967" name="Google Shape;967;p62"/>
          <p:cNvSpPr txBox="1"/>
          <p:nvPr/>
        </p:nvSpPr>
        <p:spPr>
          <a:xfrm>
            <a:off x="-181979" y="416000"/>
            <a:ext cx="3485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Discovery &amp; Cultural Mapping</a:t>
            </a:r>
            <a:endParaRPr sz="1000">
              <a:solidFill>
                <a:schemeClr val="dk1"/>
              </a:solidFill>
              <a:latin typeface="Google Sans SemiBold"/>
              <a:ea typeface="Google Sans SemiBold"/>
              <a:cs typeface="Google Sans SemiBold"/>
              <a:sym typeface="Google Sans SemiBold"/>
            </a:endParaRPr>
          </a:p>
          <a:p>
            <a:pPr indent="0" lvl="0" marL="0" rtl="0" algn="ctr">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968" name="Google Shape;968;p62"/>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Hive Index and search a topic (e.g. “parenting,” “crypto,” or “sustainable fashion”).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by features (e.g. paid, perks, courses, chat, jobs).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individual communities on different platforms to understand tone, culture, rituals, and group dynamics.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Document patterns in language, symbols, and values for insight development or persona creation.</a:t>
            </a:r>
            <a:endParaRPr sz="900">
              <a:solidFill>
                <a:srgbClr val="FFFFFF"/>
              </a:solidFill>
              <a:latin typeface="Figtree"/>
              <a:ea typeface="Figtree"/>
              <a:cs typeface="Figtree"/>
              <a:sym typeface="Figtree"/>
            </a:endParaRPr>
          </a:p>
        </p:txBody>
      </p:sp>
      <p:sp>
        <p:nvSpPr>
          <p:cNvPr id="969" name="Google Shape;969;p62"/>
          <p:cNvSpPr/>
          <p:nvPr/>
        </p:nvSpPr>
        <p:spPr>
          <a:xfrm>
            <a:off x="7141450" y="1845675"/>
            <a:ext cx="1796400" cy="27120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4452600" y="1845675"/>
            <a:ext cx="2582400" cy="14397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txBox="1"/>
          <p:nvPr/>
        </p:nvSpPr>
        <p:spPr>
          <a:xfrm>
            <a:off x="4477575" y="1849050"/>
            <a:ext cx="2481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b="1" lang="en" sz="700">
                <a:solidFill>
                  <a:schemeClr val="dk1"/>
                </a:solidFill>
                <a:latin typeface="Figtree"/>
                <a:ea typeface="Figtree"/>
                <a:cs typeface="Figtree"/>
                <a:sym typeface="Figtree"/>
              </a:rPr>
              <a:t>BoardReader</a:t>
            </a:r>
            <a:r>
              <a:rPr lang="en" sz="700">
                <a:solidFill>
                  <a:schemeClr val="dk1"/>
                </a:solidFill>
                <a:latin typeface="Figtree"/>
                <a:ea typeface="Figtree"/>
                <a:cs typeface="Figtree"/>
                <a:sym typeface="Figtree"/>
              </a:rPr>
              <a:t> – for lurking in community discussions</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GummySearch</a:t>
            </a:r>
            <a:r>
              <a:rPr lang="en" sz="700">
                <a:solidFill>
                  <a:schemeClr val="dk1"/>
                </a:solidFill>
                <a:latin typeface="Figtree"/>
                <a:ea typeface="Figtree"/>
                <a:cs typeface="Figtree"/>
                <a:sym typeface="Figtree"/>
              </a:rPr>
              <a:t> – AI Reddit research for deeper listening</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Phantombuster</a:t>
            </a:r>
            <a:r>
              <a:rPr lang="en" sz="700">
                <a:solidFill>
                  <a:schemeClr val="dk1"/>
                </a:solidFill>
                <a:latin typeface="Figtree"/>
                <a:ea typeface="Figtree"/>
                <a:cs typeface="Figtree"/>
                <a:sym typeface="Figtree"/>
              </a:rPr>
              <a:t> – to automate scraping or outreach in discovered communities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Clr>
                <a:schemeClr val="dk1"/>
              </a:buClr>
              <a:buSzPts val="1100"/>
              <a:buFont typeface="Arial"/>
              <a:buNone/>
            </a:pPr>
            <a:r>
              <a:rPr b="1" lang="en" sz="700">
                <a:solidFill>
                  <a:schemeClr val="dk1"/>
                </a:solidFill>
                <a:latin typeface="Figtree"/>
                <a:ea typeface="Figtree"/>
                <a:cs typeface="Figtree"/>
                <a:sym typeface="Figtree"/>
              </a:rPr>
              <a:t>Community Hunt</a:t>
            </a:r>
            <a:r>
              <a:rPr lang="en" sz="700">
                <a:solidFill>
                  <a:schemeClr val="dk1"/>
                </a:solidFill>
                <a:latin typeface="Figtree"/>
                <a:ea typeface="Figtree"/>
                <a:cs typeface="Figtree"/>
                <a:sym typeface="Figtree"/>
              </a:rPr>
              <a:t> – similar community discovery platform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b="1" lang="en" sz="700">
                <a:solidFill>
                  <a:schemeClr val="dk1"/>
                </a:solidFill>
                <a:latin typeface="Figtree"/>
                <a:ea typeface="Figtree"/>
                <a:cs typeface="Figtree"/>
                <a:sym typeface="Figtree"/>
              </a:rPr>
              <a:t>Disco.co</a:t>
            </a:r>
            <a:r>
              <a:rPr lang="en" sz="700">
                <a:solidFill>
                  <a:schemeClr val="dk1"/>
                </a:solidFill>
                <a:latin typeface="Figtree"/>
                <a:ea typeface="Figtree"/>
                <a:cs typeface="Figtree"/>
                <a:sym typeface="Figtree"/>
              </a:rPr>
              <a:t> – for curated learning communities</a:t>
            </a:r>
            <a:br>
              <a:rPr lang="en" sz="700">
                <a:solidFill>
                  <a:schemeClr val="dk1"/>
                </a:solidFill>
                <a:latin typeface="Figtree"/>
                <a:ea typeface="Figtree"/>
                <a:cs typeface="Figtree"/>
                <a:sym typeface="Figtree"/>
              </a:rPr>
            </a:br>
            <a:r>
              <a:rPr b="1" lang="en" sz="700">
                <a:solidFill>
                  <a:schemeClr val="dk1"/>
                </a:solidFill>
                <a:latin typeface="Figtree"/>
                <a:ea typeface="Figtree"/>
                <a:cs typeface="Figtree"/>
                <a:sym typeface="Figtree"/>
              </a:rPr>
              <a:t>RedditList</a:t>
            </a:r>
            <a:r>
              <a:rPr lang="en" sz="700">
                <a:solidFill>
                  <a:schemeClr val="dk1"/>
                </a:solidFill>
                <a:latin typeface="Figtree"/>
                <a:ea typeface="Figtree"/>
                <a:cs typeface="Figtree"/>
                <a:sym typeface="Figtree"/>
              </a:rPr>
              <a:t> – for deep Reddit community exploration</a:t>
            </a:r>
            <a:endParaRPr sz="600">
              <a:solidFill>
                <a:schemeClr val="dk1"/>
              </a:solidFill>
            </a:endParaRPr>
          </a:p>
        </p:txBody>
      </p:sp>
      <p:sp>
        <p:nvSpPr>
          <p:cNvPr id="972" name="Google Shape;972;p62"/>
          <p:cNvSpPr txBox="1"/>
          <p:nvPr/>
        </p:nvSpPr>
        <p:spPr>
          <a:xfrm>
            <a:off x="7314075" y="1905375"/>
            <a:ext cx="14691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Browse by 229 topics (e.g. entrepreneurship, neurodivergence, health)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platform (e.g. Discord, Reddit, Slack, Circle)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feature-rich metadata (chat, perks, courses, events, jobs)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Understand the ecosystem of influence within a niche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Track changes in community structure over time (via link monitoring)</a:t>
            </a:r>
            <a:endParaRPr sz="700">
              <a:solidFill>
                <a:schemeClr val="dk1"/>
              </a:solidFill>
              <a:latin typeface="Figtree"/>
              <a:ea typeface="Figtree"/>
              <a:cs typeface="Figtree"/>
              <a:sym typeface="Figtree"/>
            </a:endParaRPr>
          </a:p>
        </p:txBody>
      </p:sp>
      <p:sp>
        <p:nvSpPr>
          <p:cNvPr id="973" name="Google Shape;973;p62"/>
          <p:cNvSpPr/>
          <p:nvPr/>
        </p:nvSpPr>
        <p:spPr>
          <a:xfrm>
            <a:off x="4442425" y="3449475"/>
            <a:ext cx="25824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txBox="1"/>
          <p:nvPr/>
        </p:nvSpPr>
        <p:spPr>
          <a:xfrm>
            <a:off x="4517420" y="3635100"/>
            <a:ext cx="2381400" cy="8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“What kinds of communities exist around [topic] and how do they differ in tone, values, and languagE?”</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“Which platforms are the most culturally vibrant for [niche] and how are people organizing themselves?”</a:t>
            </a:r>
            <a:endParaRPr b="1" sz="600">
              <a:solidFill>
                <a:srgbClr val="FFFFFF"/>
              </a:solidFill>
              <a:latin typeface="Roboto Mono"/>
              <a:ea typeface="Roboto Mono"/>
              <a:cs typeface="Roboto Mono"/>
              <a:sym typeface="Roboto Mono"/>
            </a:endParaRPr>
          </a:p>
        </p:txBody>
      </p:sp>
      <p:sp>
        <p:nvSpPr>
          <p:cNvPr id="975" name="Google Shape;975;p6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76" name="Google Shape;976;p62"/>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Analysis</a:t>
            </a:r>
            <a:r>
              <a:rPr lang="en">
                <a:solidFill>
                  <a:schemeClr val="dk1"/>
                </a:solidFill>
                <a:latin typeface="Playfair Display SemiBold"/>
                <a:ea typeface="Playfair Display SemiBold"/>
                <a:cs typeface="Playfair Display SemiBold"/>
                <a:sym typeface="Playfair Display SemiBold"/>
              </a:rPr>
              <a:t> Prompts</a:t>
            </a:r>
            <a:endParaRPr>
              <a:solidFill>
                <a:schemeClr val="dk1"/>
              </a:solidFill>
              <a:latin typeface="Playfair Display SemiBold"/>
              <a:ea typeface="Playfair Display SemiBold"/>
              <a:cs typeface="Playfair Display SemiBold"/>
              <a:sym typeface="Playfair Display SemiBold"/>
            </a:endParaRPr>
          </a:p>
        </p:txBody>
      </p:sp>
      <p:sp>
        <p:nvSpPr>
          <p:cNvPr id="977" name="Google Shape;977;p6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a:t>
            </a:r>
            <a:r>
              <a:rPr b="1" lang="en" sz="900">
                <a:solidFill>
                  <a:schemeClr val="dk1"/>
                </a:solidFill>
                <a:latin typeface="Figtree"/>
                <a:ea typeface="Figtree"/>
                <a:cs typeface="Figtree"/>
                <a:sym typeface="Figtree"/>
              </a:rPr>
              <a:t> Think of Hive Index as a cultural telescope: Use it to observe the unfiltered habitats of consumer identity formation, not just as a recruiting source.  Use screenshots (via GoFullPage) and conversational scraping tools (like Browserflow) to build visual and narrative maps of each community’s energy.</a:t>
            </a:r>
            <a:endParaRPr b="1" sz="900">
              <a:solidFill>
                <a:schemeClr val="dk1"/>
              </a:solidFill>
              <a:latin typeface="Figtree"/>
              <a:ea typeface="Figtree"/>
              <a:cs typeface="Figtree"/>
              <a:sym typeface="Figtree"/>
            </a:endParaRPr>
          </a:p>
        </p:txBody>
      </p:sp>
      <p:pic>
        <p:nvPicPr>
          <p:cNvPr id="978" name="Google Shape;978;p62"/>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982" name="Shape 982"/>
        <p:cNvGrpSpPr/>
        <p:nvPr/>
      </p:nvGrpSpPr>
      <p:grpSpPr>
        <a:xfrm>
          <a:off x="0" y="0"/>
          <a:ext cx="0" cy="0"/>
          <a:chOff x="0" y="0"/>
          <a:chExt cx="0" cy="0"/>
        </a:xfrm>
      </p:grpSpPr>
      <p:sp>
        <p:nvSpPr>
          <p:cNvPr id="983" name="Google Shape;983;p6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Phantom Buster</a:t>
            </a:r>
            <a:endParaRPr b="1" sz="2200">
              <a:solidFill>
                <a:srgbClr val="11C2C2"/>
              </a:solidFill>
              <a:latin typeface="Google Sans"/>
              <a:ea typeface="Google Sans"/>
              <a:cs typeface="Google Sans"/>
              <a:sym typeface="Google Sans"/>
            </a:endParaRPr>
          </a:p>
        </p:txBody>
      </p:sp>
      <p:sp>
        <p:nvSpPr>
          <p:cNvPr id="986" name="Google Shape;986;p6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87" name="Google Shape;987;p6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988" name="Google Shape;988;p63"/>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Phantombuster is a no-code scraping and automation platform built specifically for social platforms. It enables you to extract public data (followers, comments, posts, bios, hashtags) from LinkedIn, Instagram, Twitter/X, TikTok, Facebook, Reddit, YouTube, and more. You can also automate interactions—like following, messaging, or liking—at scale.</a:t>
            </a:r>
            <a:endParaRPr b="1" sz="1000">
              <a:solidFill>
                <a:schemeClr val="dk1"/>
              </a:solidFill>
              <a:latin typeface="Figtree"/>
              <a:ea typeface="Figtree"/>
              <a:cs typeface="Figtree"/>
              <a:sym typeface="Figtree"/>
            </a:endParaRPr>
          </a:p>
        </p:txBody>
      </p:sp>
      <p:sp>
        <p:nvSpPr>
          <p:cNvPr id="989" name="Google Shape;989;p63"/>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gather qualitative insights from social media comments, bios, or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enrich audience personas with behavioral, emotional, and cultural data</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tracking influencers, competitors, or brand sentiment across platforms</a:t>
            </a:r>
            <a:endParaRPr sz="900">
              <a:solidFill>
                <a:schemeClr val="dk1"/>
              </a:solidFill>
              <a:latin typeface="Figtree"/>
              <a:ea typeface="Figtree"/>
              <a:cs typeface="Figtree"/>
              <a:sym typeface="Figtree"/>
            </a:endParaRPr>
          </a:p>
        </p:txBody>
      </p:sp>
      <p:sp>
        <p:nvSpPr>
          <p:cNvPr id="990" name="Google Shape;990;p6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992" name="Google Shape;992;p6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strategist scrapes 200 influencer bios and LinkedIn profiles using Phantombuster, then pairs that data with an LLM to generate audience archetypes and community positioning insights for a wellness startup.</a:t>
            </a:r>
            <a:endParaRPr sz="900">
              <a:solidFill>
                <a:schemeClr val="dk1"/>
              </a:solidFill>
              <a:latin typeface="Figtree"/>
              <a:ea typeface="Figtree"/>
              <a:cs typeface="Figtree"/>
              <a:sym typeface="Figtree"/>
            </a:endParaRPr>
          </a:p>
          <a:p>
            <a:pPr indent="0" lvl="0" marL="0" rtl="0" algn="l">
              <a:spcBef>
                <a:spcPts val="0"/>
              </a:spcBef>
              <a:spcAft>
                <a:spcPts val="0"/>
              </a:spcAft>
              <a:buNone/>
            </a:pPr>
            <a:r>
              <a:t/>
            </a:r>
            <a:endParaRPr sz="900">
              <a:solidFill>
                <a:schemeClr val="dk1"/>
              </a:solidFill>
              <a:latin typeface="Figtree"/>
              <a:ea typeface="Figtree"/>
              <a:cs typeface="Figtree"/>
              <a:sym typeface="Figtree"/>
            </a:endParaRPr>
          </a:p>
        </p:txBody>
      </p:sp>
      <p:sp>
        <p:nvSpPr>
          <p:cNvPr id="993" name="Google Shape;993;p6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994" name="Google Shape;994;p6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6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996" name="Google Shape;996;p6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997" name="Google Shape;997;p63"/>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998" name="Google Shape;998;p6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Social Media Scraping &amp; Automation Toolkit</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999" name="Google Shape;999;p63"/>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Phantom Store and choose a prebuilt automation (e.g. LinkedIn Profile Scraper, TikTok Comment Extractor)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Connect your account or input URLs, hashtags, or search queries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Configure your run settings (e.g. frequency, CSV output, Google Sheets export)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Run it manually or schedule automations on a recurring basis</a:t>
            </a:r>
            <a:endParaRPr sz="900">
              <a:solidFill>
                <a:srgbClr val="FFFFFF"/>
              </a:solidFill>
              <a:latin typeface="Figtree"/>
              <a:ea typeface="Figtree"/>
              <a:cs typeface="Figtree"/>
              <a:sym typeface="Figtree"/>
            </a:endParaRPr>
          </a:p>
        </p:txBody>
      </p:sp>
      <p:sp>
        <p:nvSpPr>
          <p:cNvPr id="1000" name="Google Shape;1000;p6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3"/>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Apify – For scraping beyond social (e.g. forums, marketplaces, directories)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To transform raw scraped data into rich insights, user personas, or narrative reports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Looker Studio / Notion / Airtable – To visualize or sort cultural/qualitative data patterns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Browserflow – Best for manual-like automations with more control | Instant Data Scraper – Lightweight Chrome extension for scraping HTML tables</a:t>
            </a:r>
            <a:endParaRPr sz="700">
              <a:solidFill>
                <a:schemeClr val="dk1"/>
              </a:solidFill>
              <a:latin typeface="Figtree"/>
              <a:ea typeface="Figtree"/>
              <a:cs typeface="Figtree"/>
              <a:sym typeface="Figtree"/>
            </a:endParaRPr>
          </a:p>
        </p:txBody>
      </p:sp>
      <p:sp>
        <p:nvSpPr>
          <p:cNvPr id="1003" name="Google Shape;1003;p63"/>
          <p:cNvSpPr txBox="1"/>
          <p:nvPr/>
        </p:nvSpPr>
        <p:spPr>
          <a:xfrm>
            <a:off x="7435513" y="1832900"/>
            <a:ext cx="13383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Prebuilt Social Automations – Dozens of ready-to-use scrapers and growth tools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Cloud-Based Execution – No need to keep your browser open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Google Sheets Integration – Auto-export your scraped data to your insight stack</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API Integration – Send data to n8n, Zapier, Airtable, or your own backend</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Account Rotation &amp; Rate Limiting – Built-in stealth settings to reduce bans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Session Cookie Handling – Supports logged-in scraping where needed</a:t>
            </a:r>
            <a:endParaRPr sz="700">
              <a:solidFill>
                <a:schemeClr val="dk1"/>
              </a:solidFill>
              <a:latin typeface="Figtree"/>
              <a:ea typeface="Figtree"/>
              <a:cs typeface="Figtree"/>
              <a:sym typeface="Figtree"/>
            </a:endParaRPr>
          </a:p>
        </p:txBody>
      </p:sp>
      <p:sp>
        <p:nvSpPr>
          <p:cNvPr id="1004" name="Google Shape;1004;p6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txBox="1"/>
          <p:nvPr/>
        </p:nvSpPr>
        <p:spPr>
          <a:xfrm>
            <a:off x="4517420" y="3635100"/>
            <a:ext cx="2381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“Cluster emotional tones across TikTok comments scraped from viral videos in the [category] niche”</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rPr b="1" lang="en" sz="700">
                <a:solidFill>
                  <a:srgbClr val="FFFFFF"/>
                </a:solidFill>
                <a:latin typeface="Roboto Mono"/>
                <a:ea typeface="Roboto Mono"/>
                <a:cs typeface="Roboto Mono"/>
                <a:sym typeface="Roboto Mono"/>
              </a:rPr>
              <a:t>“Extract common pain points from Twitter replies about [competitor product] to surface unmet needs”</a:t>
            </a:r>
            <a:endParaRPr b="1" sz="700">
              <a:solidFill>
                <a:srgbClr val="FFFFFF"/>
              </a:solidFill>
              <a:latin typeface="Roboto Mono"/>
              <a:ea typeface="Roboto Mono"/>
              <a:cs typeface="Roboto Mono"/>
              <a:sym typeface="Roboto Mono"/>
            </a:endParaRPr>
          </a:p>
          <a:p>
            <a:pPr indent="0" lvl="0" marL="0" rtl="0" algn="l">
              <a:spcBef>
                <a:spcPts val="1000"/>
              </a:spcBef>
              <a:spcAft>
                <a:spcPts val="0"/>
              </a:spcAft>
              <a:buNone/>
            </a:pPr>
            <a:r>
              <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t/>
            </a:r>
            <a:endParaRPr b="1" sz="700">
              <a:solidFill>
                <a:srgbClr val="FFFFFF"/>
              </a:solidFill>
              <a:latin typeface="Roboto Mono"/>
              <a:ea typeface="Roboto Mono"/>
              <a:cs typeface="Roboto Mono"/>
              <a:sym typeface="Roboto Mono"/>
            </a:endParaRPr>
          </a:p>
        </p:txBody>
      </p:sp>
      <p:sp>
        <p:nvSpPr>
          <p:cNvPr id="1006" name="Google Shape;1006;p6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07" name="Google Shape;1007;p6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08" name="Google Shape;1008;p6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“Search Export” phantoms (e.g. TikTok, Instagram, LinkedIn) to map your market’s cultural graph—who follows who, what hashtags overlap, what conversations matter.  Pair with LLMs to convert scraped bios or reviews into persona backstories, ideal for qualitative depth at scale</a:t>
            </a:r>
            <a:endParaRPr b="1" sz="900">
              <a:solidFill>
                <a:schemeClr val="dk1"/>
              </a:solidFill>
              <a:latin typeface="Figtree"/>
              <a:ea typeface="Figtree"/>
              <a:cs typeface="Figtree"/>
              <a:sym typeface="Figtree"/>
            </a:endParaRPr>
          </a:p>
        </p:txBody>
      </p:sp>
      <p:pic>
        <p:nvPicPr>
          <p:cNvPr id="1009" name="Google Shape;1009;p63"/>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13" name="Shape 1013"/>
        <p:cNvGrpSpPr/>
        <p:nvPr/>
      </p:nvGrpSpPr>
      <p:grpSpPr>
        <a:xfrm>
          <a:off x="0" y="0"/>
          <a:ext cx="0" cy="0"/>
          <a:chOff x="0" y="0"/>
          <a:chExt cx="0" cy="0"/>
        </a:xfrm>
      </p:grpSpPr>
      <p:sp>
        <p:nvSpPr>
          <p:cNvPr id="1014" name="Google Shape;1014;p6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BoardReader.com</a:t>
            </a:r>
            <a:endParaRPr b="1" sz="2200">
              <a:solidFill>
                <a:srgbClr val="11C2C2"/>
              </a:solidFill>
              <a:latin typeface="Google Sans"/>
              <a:ea typeface="Google Sans"/>
              <a:cs typeface="Google Sans"/>
              <a:sym typeface="Google Sans"/>
            </a:endParaRPr>
          </a:p>
        </p:txBody>
      </p:sp>
      <p:sp>
        <p:nvSpPr>
          <p:cNvPr id="1017" name="Google Shape;1017;p6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18" name="Google Shape;1018;p6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19" name="Google Shape;1019;p64"/>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BoardReader is a niche search engine that crawls internet forums, message boards, and community discussion sites—platforms often excluded from mainstream search tools. It helps uncover raw, candid conversations happening in hidden corners of the web, revealing deep emotional insight, unmet needs, and long-tail cultural signals.</a:t>
            </a:r>
            <a:endParaRPr b="1" sz="1000">
              <a:solidFill>
                <a:schemeClr val="dk1"/>
              </a:solidFill>
              <a:latin typeface="Figtree"/>
              <a:ea typeface="Figtree"/>
              <a:cs typeface="Figtree"/>
              <a:sym typeface="Figtree"/>
            </a:endParaRPr>
          </a:p>
        </p:txBody>
      </p:sp>
      <p:sp>
        <p:nvSpPr>
          <p:cNvPr id="1020" name="Google Shape;1020;p64"/>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discover unfiltered, emotionally honest discussions in forums or niche communities.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trying to decode deep motivations or tensions beyond surface-level social media discourse.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exploring how subcultures, early adopters, or grassroots movements talk about a topic in their own words.</a:t>
            </a:r>
            <a:endParaRPr sz="900">
              <a:solidFill>
                <a:schemeClr val="dk1"/>
              </a:solidFill>
              <a:latin typeface="Figtree"/>
              <a:ea typeface="Figtree"/>
              <a:cs typeface="Figtree"/>
              <a:sym typeface="Figtree"/>
            </a:endParaRPr>
          </a:p>
        </p:txBody>
      </p:sp>
      <p:sp>
        <p:nvSpPr>
          <p:cNvPr id="1021" name="Google Shape;1021;p6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23" name="Google Shape;1023;p64"/>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working with a wellness brand entering the fertility space. Searching "IVF anxiety forum" on BoardReader reveals vulnerable, longform discussions in TTC (trying to conceive) boards. These conversations highlight emotional cycles and language that wouldn’t emerge in typical surveys or Twitter threads.</a:t>
            </a:r>
            <a:endParaRPr sz="900">
              <a:solidFill>
                <a:schemeClr val="dk1"/>
              </a:solidFill>
              <a:latin typeface="Figtree"/>
              <a:ea typeface="Figtree"/>
              <a:cs typeface="Figtree"/>
              <a:sym typeface="Figtree"/>
            </a:endParaRPr>
          </a:p>
        </p:txBody>
      </p:sp>
      <p:sp>
        <p:nvSpPr>
          <p:cNvPr id="1024" name="Google Shape;1024;p6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25" name="Google Shape;1025;p6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6" name="Google Shape;1026;p6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27" name="Google Shape;1027;p6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1028" name="Google Shape;1028;p64"/>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1029" name="Google Shape;1029;p64"/>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Forum &amp; Community Listening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030" name="Google Shape;1030;p64"/>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a:t>
            </a:r>
            <a:r>
              <a:rPr lang="en" sz="900" u="sng">
                <a:solidFill>
                  <a:schemeClr val="hlink"/>
                </a:solidFill>
                <a:latin typeface="Figtree"/>
                <a:ea typeface="Figtree"/>
                <a:cs typeface="Figtree"/>
                <a:sym typeface="Figtree"/>
                <a:hlinkClick r:id="rId4"/>
              </a:rPr>
              <a:t>BoardReader.com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your topic or keyword (e.g. “keto diet for PCOS” or “student loan forgiveness anxiety”)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Filter by date or forum domain to hone in on fresh or targeted insights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through to view full forum threads and extract verbatims or patterns</a:t>
            </a:r>
            <a:endParaRPr sz="900">
              <a:solidFill>
                <a:srgbClr val="FFFFFF"/>
              </a:solidFill>
              <a:latin typeface="Figtree"/>
              <a:ea typeface="Figtree"/>
              <a:cs typeface="Figtree"/>
              <a:sym typeface="Figtree"/>
            </a:endParaRPr>
          </a:p>
        </p:txBody>
      </p:sp>
      <p:sp>
        <p:nvSpPr>
          <p:cNvPr id="1031" name="Google Shape;1031;p6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4"/>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Talkwalker Alerts – for broader media and forum monitoring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GPT/Claude/Gemini – to analyze extracted forum content for emotional and thematic insights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 for archiving entire threads or visual semiotic analysis of forum formats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Pushshift (for Reddit) – deep Reddit data exploration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GigaBrain – AI-enhanced forum search across Reddit, Stack Overflow, etc.</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SocialGrep – time-based Reddit analysis with keyword filters</a:t>
            </a:r>
            <a:endParaRPr sz="700">
              <a:solidFill>
                <a:schemeClr val="dk1"/>
              </a:solidFill>
              <a:latin typeface="Figtree"/>
              <a:ea typeface="Figtree"/>
              <a:cs typeface="Figtree"/>
              <a:sym typeface="Figtree"/>
            </a:endParaRPr>
          </a:p>
        </p:txBody>
      </p:sp>
      <p:sp>
        <p:nvSpPr>
          <p:cNvPr id="1034" name="Google Shape;1034;p64"/>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Searches across forums, message boards, and Q&amp;A communities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Uncovers niche, low-visibility conversations often missed by social scraping tools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Sort by relevance or date for longitudinal insight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Click directly into posts for full context and community dynamics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Great for finding early trend signals and emotional language</a:t>
            </a:r>
            <a:endParaRPr sz="700">
              <a:solidFill>
                <a:schemeClr val="dk1"/>
              </a:solidFill>
              <a:latin typeface="Figtree"/>
              <a:ea typeface="Figtree"/>
              <a:cs typeface="Figtree"/>
              <a:sym typeface="Figtree"/>
            </a:endParaRPr>
          </a:p>
        </p:txBody>
      </p:sp>
      <p:sp>
        <p:nvSpPr>
          <p:cNvPr id="1035" name="Google Shape;1035;p6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4"/>
          <p:cNvSpPr txBox="1"/>
          <p:nvPr/>
        </p:nvSpPr>
        <p:spPr>
          <a:xfrm>
            <a:off x="4517420" y="3635100"/>
            <a:ext cx="2381400" cy="68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“What emotional patterns and frustrations show up repeatedly in forum posts about [X]?”</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“Summarize the different mindsets or personas represented in these discussion threads.”</a:t>
            </a:r>
            <a:endParaRPr b="1" sz="600">
              <a:solidFill>
                <a:srgbClr val="FFFFFF"/>
              </a:solidFill>
              <a:latin typeface="Roboto Mono"/>
              <a:ea typeface="Roboto Mono"/>
              <a:cs typeface="Roboto Mono"/>
              <a:sym typeface="Roboto Mono"/>
            </a:endParaRPr>
          </a:p>
        </p:txBody>
      </p:sp>
      <p:sp>
        <p:nvSpPr>
          <p:cNvPr id="1037" name="Google Shape;1037;p6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38" name="Google Shape;1038;p6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39" name="Google Shape;1039;p64"/>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a:t>
            </a:r>
            <a:r>
              <a:rPr b="1" lang="en" sz="900">
                <a:solidFill>
                  <a:schemeClr val="dk1"/>
                </a:solidFill>
                <a:latin typeface="Figtree"/>
                <a:ea typeface="Figtree"/>
                <a:cs typeface="Figtree"/>
                <a:sym typeface="Figtree"/>
              </a:rPr>
              <a:t> </a:t>
            </a:r>
            <a:r>
              <a:rPr b="1" lang="en" sz="900">
                <a:solidFill>
                  <a:schemeClr val="dk1"/>
                </a:solidFill>
                <a:latin typeface="Figtree"/>
                <a:ea typeface="Figtree"/>
                <a:cs typeface="Figtree"/>
                <a:sym typeface="Figtree"/>
              </a:rPr>
              <a:t>Use BoardReader as a dark data listening post—forums often reveal the most honest, unfiltered, and unmoderated truths, especially around taboo or vulnerable topics.  Try using in quotes exact phrase searches (e.g., “I feel so alone” + “breastfeeding”) to surface emotional content at scale.</a:t>
            </a:r>
            <a:endParaRPr b="1" sz="900">
              <a:solidFill>
                <a:schemeClr val="dk1"/>
              </a:solidFill>
              <a:latin typeface="Figtree"/>
              <a:ea typeface="Figtree"/>
              <a:cs typeface="Figtree"/>
              <a:sym typeface="Figtree"/>
            </a:endParaRPr>
          </a:p>
        </p:txBody>
      </p:sp>
      <p:pic>
        <p:nvPicPr>
          <p:cNvPr id="1040" name="Google Shape;1040;p64"/>
          <p:cNvPicPr preferRelativeResize="0"/>
          <p:nvPr/>
        </p:nvPicPr>
        <p:blipFill>
          <a:blip r:embed="rId5">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44" name="Shape 1044"/>
        <p:cNvGrpSpPr/>
        <p:nvPr/>
      </p:nvGrpSpPr>
      <p:grpSpPr>
        <a:xfrm>
          <a:off x="0" y="0"/>
          <a:ext cx="0" cy="0"/>
          <a:chOff x="0" y="0"/>
          <a:chExt cx="0" cy="0"/>
        </a:xfrm>
      </p:grpSpPr>
      <p:sp>
        <p:nvSpPr>
          <p:cNvPr id="1045" name="Google Shape;1045;p6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Kimola</a:t>
            </a:r>
            <a:endParaRPr b="1" sz="2200">
              <a:solidFill>
                <a:srgbClr val="11C2C2"/>
              </a:solidFill>
              <a:latin typeface="Google Sans"/>
              <a:ea typeface="Google Sans"/>
              <a:cs typeface="Google Sans"/>
              <a:sym typeface="Google Sans"/>
            </a:endParaRPr>
          </a:p>
        </p:txBody>
      </p:sp>
      <p:sp>
        <p:nvSpPr>
          <p:cNvPr id="1048" name="Google Shape;1048;p65"/>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49" name="Google Shape;1049;p6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50" name="Google Shape;1050;p65"/>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Kimola helps you scrape and analyze customer reviews from platforms like Amazon, Trustpilot, Google Play, and the App Store—without any coding or manual sorting. It uses AI to detect sentiment, themes, and patterns across open-text feedback, delivering ready-to-share insights in minutes. Perfect for product, brand, and customer experience research.</a:t>
            </a:r>
            <a:endParaRPr b="1" sz="900">
              <a:solidFill>
                <a:schemeClr val="dk1"/>
              </a:solidFill>
              <a:latin typeface="Figtree"/>
              <a:ea typeface="Figtree"/>
              <a:cs typeface="Figtree"/>
              <a:sym typeface="Figtree"/>
            </a:endParaRPr>
          </a:p>
        </p:txBody>
      </p:sp>
      <p:sp>
        <p:nvSpPr>
          <p:cNvPr id="1051" name="Google Shape;1051;p6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analyze product reviews across platforms to understand unmet needs, objections, and delight factors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testing a value proposition and want fast, high-quality voice-of-customer data without commissioning new surveys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generate personas, SWOTs, or product recommendations grounded in real user feedback</a:t>
            </a:r>
            <a:endParaRPr sz="900">
              <a:solidFill>
                <a:schemeClr val="dk1"/>
              </a:solidFill>
              <a:latin typeface="Figtree"/>
              <a:ea typeface="Figtree"/>
              <a:cs typeface="Figtree"/>
              <a:sym typeface="Figtree"/>
            </a:endParaRPr>
          </a:p>
        </p:txBody>
      </p:sp>
      <p:sp>
        <p:nvSpPr>
          <p:cNvPr id="1052" name="Google Shape;1052;p6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54" name="Google Shape;1054;p65"/>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launching a new baby skincare brand. Kimola scrapes and analyzes Trustpilot and Amazon reviews of competitors, revealing unmet expectations (e.g. packaging messiness, scent sensitivity) and emotional drivers (e.g. trust, gentleness, relief).</a:t>
            </a:r>
            <a:endParaRPr sz="900">
              <a:solidFill>
                <a:schemeClr val="dk1"/>
              </a:solidFill>
              <a:latin typeface="Figtree"/>
              <a:ea typeface="Figtree"/>
              <a:cs typeface="Figtree"/>
              <a:sym typeface="Figtree"/>
            </a:endParaRPr>
          </a:p>
        </p:txBody>
      </p:sp>
      <p:sp>
        <p:nvSpPr>
          <p:cNvPr id="1055" name="Google Shape;1055;p6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56" name="Google Shape;1056;p6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7" name="Google Shape;1057;p6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58" name="Google Shape;1058;p6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pic>
        <p:nvPicPr>
          <p:cNvPr id="1059" name="Google Shape;1059;p65"/>
          <p:cNvPicPr preferRelativeResize="0"/>
          <p:nvPr/>
        </p:nvPicPr>
        <p:blipFill rotWithShape="1">
          <a:blip r:embed="rId3">
            <a:alphaModFix/>
          </a:blip>
          <a:srcRect b="11669" l="75064" r="2780" t="56741"/>
          <a:stretch/>
        </p:blipFill>
        <p:spPr>
          <a:xfrm>
            <a:off x="3697201" y="342049"/>
            <a:ext cx="297900" cy="307800"/>
          </a:xfrm>
          <a:prstGeom prst="ellipse">
            <a:avLst/>
          </a:prstGeom>
          <a:noFill/>
          <a:ln cap="flat" cmpd="sng" w="9525">
            <a:solidFill>
              <a:srgbClr val="666664"/>
            </a:solidFill>
            <a:prstDash val="solid"/>
            <a:round/>
            <a:headEnd len="sm" w="sm" type="none"/>
            <a:tailEnd len="sm" w="sm" type="none"/>
          </a:ln>
        </p:spPr>
      </p:pic>
      <p:sp>
        <p:nvSpPr>
          <p:cNvPr id="1060" name="Google Shape;1060;p6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Feedback Intelligence &amp; Review Mining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061" name="Google Shape;1061;p65"/>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 free account at Kimola</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review link (Amazon, Trustpilot, Google Play, etc.) or upload a dataset (CSV, Excel, Sheets)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platform auto-analyze for themes, sentiment, and pain points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structured reports (PPT, CSV, PDF) or continue tracking new reviews with alerts</a:t>
            </a:r>
            <a:endParaRPr sz="900">
              <a:solidFill>
                <a:srgbClr val="FFFFFF"/>
              </a:solidFill>
              <a:latin typeface="Figtree"/>
              <a:ea typeface="Figtree"/>
              <a:cs typeface="Figtree"/>
              <a:sym typeface="Figtree"/>
            </a:endParaRPr>
          </a:p>
        </p:txBody>
      </p:sp>
      <p:sp>
        <p:nvSpPr>
          <p:cNvPr id="1062" name="Google Shape;1062;p6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txBox="1"/>
          <p:nvPr/>
        </p:nvSpPr>
        <p:spPr>
          <a:xfrm>
            <a:off x="4490750" y="1767884"/>
            <a:ext cx="27288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Claude – Further analyze Kimola output using prompt-based segmentation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or Instant Data Scraper – For scraping other forums or review sites not directly supported</a:t>
            </a:r>
            <a:endParaRPr sz="700">
              <a:solidFill>
                <a:schemeClr val="dk1"/>
              </a:solidFill>
              <a:latin typeface="Figtree"/>
              <a:ea typeface="Figtree"/>
              <a:cs typeface="Figtree"/>
              <a:sym typeface="Figtree"/>
            </a:endParaRPr>
          </a:p>
          <a:p>
            <a:pPr indent="0" lvl="0" marL="0" rtl="0" algn="l">
              <a:spcBef>
                <a:spcPts val="0"/>
              </a:spcBef>
              <a:spcAft>
                <a:spcPts val="0"/>
              </a:spcAft>
              <a:buNone/>
            </a:pPr>
            <a:r>
              <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Thematic – Enterprise-focused feedback analytics platform</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AskViable – AI-driven tool for extracting insights from internal feedback</a:t>
            </a:r>
            <a:endParaRPr sz="700">
              <a:solidFill>
                <a:schemeClr val="dk1"/>
              </a:solidFill>
              <a:latin typeface="Figtree"/>
              <a:ea typeface="Figtree"/>
              <a:cs typeface="Figtree"/>
              <a:sym typeface="Figtree"/>
            </a:endParaRPr>
          </a:p>
        </p:txBody>
      </p:sp>
      <p:sp>
        <p:nvSpPr>
          <p:cNvPr id="1065" name="Google Shape;1065;p65"/>
          <p:cNvSpPr txBox="1"/>
          <p:nvPr/>
        </p:nvSpPr>
        <p:spPr>
          <a:xfrm>
            <a:off x="7435526" y="1832900"/>
            <a:ext cx="142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Free AI Scraping Tools – Built-in scrapers for major review platforms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Topic &amp; Theme Detection – Finds key clusters without manual tagging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Aspect-Based Sentiment Analysis – Understands sentiment at the feature level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30+ Language Support – Analyze feedback in multiple global markets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Custom or Industry-Specific Models – Tailor analysis for your product category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GPT Integration – Auto-generate SWOTs, personas, and summary insights</a:t>
            </a:r>
            <a:endParaRPr sz="700">
              <a:solidFill>
                <a:schemeClr val="dk1"/>
              </a:solidFill>
              <a:latin typeface="Figtree"/>
              <a:ea typeface="Figtree"/>
              <a:cs typeface="Figtree"/>
              <a:sym typeface="Figtree"/>
            </a:endParaRPr>
          </a:p>
        </p:txBody>
      </p:sp>
      <p:sp>
        <p:nvSpPr>
          <p:cNvPr id="1066" name="Google Shape;1066;p6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unmet needs and pain points appear most in negative reviews of top-rated eco-cleaning products?”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“Summarize the emotional tone of reviews left by Gen Z users on app stores for menstrual tracking apps.”</a:t>
            </a:r>
            <a:endParaRPr b="1" sz="700">
              <a:solidFill>
                <a:srgbClr val="FFFFFF"/>
              </a:solidFill>
              <a:latin typeface="Roboto Mono"/>
              <a:ea typeface="Roboto Mono"/>
              <a:cs typeface="Roboto Mono"/>
              <a:sym typeface="Roboto Mono"/>
            </a:endParaRPr>
          </a:p>
        </p:txBody>
      </p:sp>
      <p:sp>
        <p:nvSpPr>
          <p:cNvPr id="1068" name="Google Shape;1068;p6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69" name="Google Shape;1069;p6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070" name="Google Shape;1070;p6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Kimola’s GPT SWOT feature to translate raw reviews into strategic insight slides for pitch decks or strategy meetings.  Scrape competitor reviews quarterly to track shifting consumer sentiment or new feature expectations</a:t>
            </a:r>
            <a:endParaRPr b="1" sz="900">
              <a:solidFill>
                <a:schemeClr val="dk1"/>
              </a:solidFill>
              <a:latin typeface="Figtree"/>
              <a:ea typeface="Figtree"/>
              <a:cs typeface="Figtree"/>
              <a:sym typeface="Figtree"/>
            </a:endParaRPr>
          </a:p>
        </p:txBody>
      </p:sp>
      <p:pic>
        <p:nvPicPr>
          <p:cNvPr id="1071" name="Google Shape;1071;p65"/>
          <p:cNvPicPr preferRelativeResize="0"/>
          <p:nvPr/>
        </p:nvPicPr>
        <p:blipFill>
          <a:blip r:embed="rId4">
            <a:alphaModFix/>
          </a:blip>
          <a:stretch>
            <a:fillRect/>
          </a:stretch>
        </p:blipFill>
        <p:spPr>
          <a:xfrm>
            <a:off x="197825" y="4690713"/>
            <a:ext cx="400200" cy="4002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075" name="Shape 1075"/>
        <p:cNvGrpSpPr/>
        <p:nvPr/>
      </p:nvGrpSpPr>
      <p:grpSpPr>
        <a:xfrm>
          <a:off x="0" y="0"/>
          <a:ext cx="0" cy="0"/>
          <a:chOff x="0" y="0"/>
          <a:chExt cx="0" cy="0"/>
        </a:xfrm>
      </p:grpSpPr>
      <p:sp>
        <p:nvSpPr>
          <p:cNvPr id="1076" name="Google Shape;1076;p6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AI Notetakers</a:t>
            </a:r>
            <a:endParaRPr b="1" sz="2200">
              <a:solidFill>
                <a:srgbClr val="11C2C2"/>
              </a:solidFill>
              <a:latin typeface="Google Sans"/>
              <a:ea typeface="Google Sans"/>
              <a:cs typeface="Google Sans"/>
              <a:sym typeface="Google Sans"/>
            </a:endParaRPr>
          </a:p>
        </p:txBody>
      </p:sp>
      <p:sp>
        <p:nvSpPr>
          <p:cNvPr id="1079" name="Google Shape;1079;p6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80" name="Google Shape;1080;p6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081" name="Google Shape;1081;p66"/>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These AI notetakers transcribe audio and video content in real-time or post-recording, turning conversations, interviews, meetings, or webinars into structured notes. They capture highlights, action items, quotes, and searchable transcripts—making spoken content analyzable and reusable across research and strategy workflows.</a:t>
            </a:r>
            <a:endParaRPr b="1" sz="1000">
              <a:solidFill>
                <a:schemeClr val="dk1"/>
              </a:solidFill>
              <a:latin typeface="Figtree"/>
              <a:ea typeface="Figtree"/>
              <a:cs typeface="Figtree"/>
              <a:sym typeface="Figtree"/>
            </a:endParaRPr>
          </a:p>
        </p:txBody>
      </p:sp>
      <p:sp>
        <p:nvSpPr>
          <p:cNvPr id="1082" name="Google Shape;1082;p6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capture and transcribe user interviews, Zoom calls, webinars, or podcast discussions</a:t>
            </a:r>
            <a:endParaRPr sz="900">
              <a:solidFill>
                <a:schemeClr val="dk1"/>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you want to search, annotate, or extract themes from spoken content</a:t>
            </a:r>
            <a:endParaRPr sz="900">
              <a:solidFill>
                <a:schemeClr val="dk1"/>
              </a:solidFill>
              <a:latin typeface="Figtree"/>
              <a:ea typeface="Figtree"/>
              <a:cs typeface="Figtree"/>
              <a:sym typeface="Figtree"/>
            </a:endParaRPr>
          </a:p>
          <a:p>
            <a:pPr indent="-285750" lvl="0" marL="45720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As the foundation for deep listening, quote extraction, and qualitative analysis</a:t>
            </a:r>
            <a:endParaRPr sz="900">
              <a:solidFill>
                <a:schemeClr val="dk1"/>
              </a:solidFill>
              <a:latin typeface="Figtree"/>
              <a:ea typeface="Figtree"/>
              <a:cs typeface="Figtree"/>
              <a:sym typeface="Figtree"/>
            </a:endParaRPr>
          </a:p>
        </p:txBody>
      </p:sp>
      <p:sp>
        <p:nvSpPr>
          <p:cNvPr id="1083" name="Google Shape;1083;p6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85" name="Google Shape;1085;p6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running qualitative interviews for a fintech product. Using Fathom, each Zoom call is transcribed live, summarized, and synced with your CRM. You later use the transcript to identify recurring metaphors customers use around money stress.</a:t>
            </a:r>
            <a:endParaRPr sz="900">
              <a:solidFill>
                <a:schemeClr val="dk1"/>
              </a:solidFill>
              <a:latin typeface="Figtree"/>
              <a:ea typeface="Figtree"/>
              <a:cs typeface="Figtree"/>
              <a:sym typeface="Figtree"/>
            </a:endParaRPr>
          </a:p>
        </p:txBody>
      </p:sp>
      <p:sp>
        <p:nvSpPr>
          <p:cNvPr id="1086" name="Google Shape;1086;p6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087" name="Google Shape;1087;p6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6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089" name="Google Shape;1089;p6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090" name="Google Shape;1090;p66"/>
          <p:cNvSpPr txBox="1"/>
          <p:nvPr/>
        </p:nvSpPr>
        <p:spPr>
          <a:xfrm>
            <a:off x="197825" y="390138"/>
            <a:ext cx="3644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1100">
                <a:solidFill>
                  <a:schemeClr val="dk1"/>
                </a:solidFill>
                <a:latin typeface="Google Sans"/>
                <a:ea typeface="Google Sans"/>
                <a:cs typeface="Google Sans"/>
                <a:sym typeface="Google Sans"/>
              </a:rPr>
              <a:t>Audio &amp; Video Transcription + Meeting Intelligence</a:t>
            </a:r>
            <a:endParaRPr sz="1000">
              <a:solidFill>
                <a:schemeClr val="dk1"/>
              </a:solidFill>
              <a:latin typeface="Google Sans SemiBold"/>
              <a:ea typeface="Google Sans SemiBold"/>
              <a:cs typeface="Google Sans SemiBold"/>
              <a:sym typeface="Google Sans SemiBold"/>
            </a:endParaRPr>
          </a:p>
        </p:txBody>
      </p:sp>
      <p:sp>
        <p:nvSpPr>
          <p:cNvPr id="1091" name="Google Shape;1091;p66"/>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 tool (e.g. Otter.ai, Fathom, Fireflies, or Grain) and integrate it with Zoom, Google Meet, or upload recordings manually</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Start your meeting or upload your audio/video file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tool auto-transcribe, summarize, and highlight key moments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insights, edit notes, share quotes, or feed transcripts into your analysis process</a:t>
            </a:r>
            <a:endParaRPr sz="900">
              <a:solidFill>
                <a:srgbClr val="FFFFFF"/>
              </a:solidFill>
              <a:latin typeface="Figtree"/>
              <a:ea typeface="Figtree"/>
              <a:cs typeface="Figtree"/>
              <a:sym typeface="Figtree"/>
            </a:endParaRPr>
          </a:p>
        </p:txBody>
      </p:sp>
      <p:sp>
        <p:nvSpPr>
          <p:cNvPr id="1092" name="Google Shape;1092;p6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or Claude for summarizing or extracting insights from transcripts.  SparkToro or GummySearch to map audience resonance with themes found in speech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Sonix.ai – Professional-grade transcription and translation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Tactiq – Meeting summaries in Chrome</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Rev – Human-level transcription with high accuracy (paid)</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1095" name="Google Shape;1095;p66"/>
          <p:cNvSpPr txBox="1"/>
          <p:nvPr/>
        </p:nvSpPr>
        <p:spPr>
          <a:xfrm>
            <a:off x="7435513" y="1832900"/>
            <a:ext cx="1338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and post-recording transcription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Smart summaries and topic segmentation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Speaker identification and keyword tagging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Shareable clips and quote capture</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CRM and Notion integrations (Fireflies, Fathom)</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Video highlight reels (Grain) for storytelling</a:t>
            </a:r>
            <a:endParaRPr sz="800">
              <a:solidFill>
                <a:schemeClr val="dk1"/>
              </a:solidFill>
              <a:latin typeface="Figtree"/>
              <a:ea typeface="Figtree"/>
              <a:cs typeface="Figtree"/>
              <a:sym typeface="Figtree"/>
            </a:endParaRPr>
          </a:p>
        </p:txBody>
      </p:sp>
      <p:sp>
        <p:nvSpPr>
          <p:cNvPr id="1096" name="Google Shape;1096;p6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txBox="1"/>
          <p:nvPr/>
        </p:nvSpPr>
        <p:spPr>
          <a:xfrm>
            <a:off x="4517420" y="3635100"/>
            <a:ext cx="23814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“Summarize emotional tensions and unmet needs in this transcript”</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“Extract repeated metaphors or analogies from user interviews”</a:t>
            </a:r>
            <a:endParaRPr b="1" sz="700">
              <a:solidFill>
                <a:srgbClr val="FFFFFF"/>
              </a:solidFill>
              <a:latin typeface="Roboto Mono"/>
              <a:ea typeface="Roboto Mono"/>
              <a:cs typeface="Roboto Mono"/>
              <a:sym typeface="Roboto Mono"/>
            </a:endParaRPr>
          </a:p>
        </p:txBody>
      </p:sp>
      <p:sp>
        <p:nvSpPr>
          <p:cNvPr id="1098" name="Google Shape;1098;p6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99" name="Google Shape;1099;p6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00" name="Google Shape;1100;p66"/>
          <p:cNvSpPr txBox="1"/>
          <p:nvPr/>
        </p:nvSpPr>
        <p:spPr>
          <a:xfrm>
            <a:off x="662950" y="4628000"/>
            <a:ext cx="8481000" cy="7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Don’t just transcribe—annotate during the call to mark powerful moments or surprising quotes.  Use auto-tagging or themes (like in Otter or Fireflies) to cluster insights across interviews faster</a:t>
            </a:r>
            <a:endParaRPr b="1" sz="900">
              <a:solidFill>
                <a:schemeClr val="dk1"/>
              </a:solidFill>
              <a:latin typeface="Figtree"/>
              <a:ea typeface="Figtree"/>
              <a:cs typeface="Figtree"/>
              <a:sym typeface="Figtree"/>
            </a:endParaRPr>
          </a:p>
          <a:p>
            <a:pPr indent="0" lvl="0" marL="0" rtl="0" algn="l">
              <a:lnSpc>
                <a:spcPct val="115000"/>
              </a:lnSpc>
              <a:spcBef>
                <a:spcPts val="1200"/>
              </a:spcBef>
              <a:spcAft>
                <a:spcPts val="1200"/>
              </a:spcAft>
              <a:buNone/>
            </a:pPr>
            <a:r>
              <a:t/>
            </a:r>
            <a:endParaRPr b="1" sz="900">
              <a:solidFill>
                <a:schemeClr val="dk1"/>
              </a:solidFill>
              <a:latin typeface="Figtree"/>
              <a:ea typeface="Figtree"/>
              <a:cs typeface="Figtree"/>
              <a:sym typeface="Figtree"/>
            </a:endParaRPr>
          </a:p>
        </p:txBody>
      </p:sp>
      <p:pic>
        <p:nvPicPr>
          <p:cNvPr id="1101" name="Google Shape;1101;p6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02" name="Google Shape;1102;p66"/>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06" name="Shape 1106"/>
        <p:cNvGrpSpPr/>
        <p:nvPr/>
      </p:nvGrpSpPr>
      <p:grpSpPr>
        <a:xfrm>
          <a:off x="0" y="0"/>
          <a:ext cx="0" cy="0"/>
          <a:chOff x="0" y="0"/>
          <a:chExt cx="0" cy="0"/>
        </a:xfrm>
      </p:grpSpPr>
      <p:sp>
        <p:nvSpPr>
          <p:cNvPr id="1107" name="Google Shape;1107;p6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PodEngine</a:t>
            </a:r>
            <a:endParaRPr b="1" sz="2200">
              <a:solidFill>
                <a:srgbClr val="11C2C2"/>
              </a:solidFill>
              <a:latin typeface="Google Sans"/>
              <a:ea typeface="Google Sans"/>
              <a:cs typeface="Google Sans"/>
              <a:sym typeface="Google Sans"/>
            </a:endParaRPr>
          </a:p>
        </p:txBody>
      </p:sp>
      <p:sp>
        <p:nvSpPr>
          <p:cNvPr id="1110" name="Google Shape;1110;p6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11" name="Google Shape;1111;p6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12" name="Google Shape;1112;p67"/>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PodEngine is an AI-powered podcast search engine that scans inside podcast episodes—not just titles and descriptions—allowing you to find relevant spoken content based on keywords, themes, or questions. It surfaces specific episodes, moments, and speaker segments using natural language search.</a:t>
            </a:r>
            <a:endParaRPr b="1" sz="1000">
              <a:solidFill>
                <a:schemeClr val="dk1"/>
              </a:solidFill>
              <a:latin typeface="Figtree"/>
              <a:ea typeface="Figtree"/>
              <a:cs typeface="Figtree"/>
              <a:sym typeface="Figtree"/>
            </a:endParaRPr>
          </a:p>
        </p:txBody>
      </p:sp>
      <p:sp>
        <p:nvSpPr>
          <p:cNvPr id="1113" name="Google Shape;1113;p67"/>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exactly where specific topics are discussed in long-form podcast episodes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analyzing how themes, phrases, or brand mentions show up across shows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sourcing quotes, insight snippets, or audio moments for research or creative use</a:t>
            </a:r>
            <a:endParaRPr sz="900">
              <a:solidFill>
                <a:schemeClr val="dk1"/>
              </a:solidFill>
              <a:latin typeface="Figtree"/>
              <a:ea typeface="Figtree"/>
              <a:cs typeface="Figtree"/>
              <a:sym typeface="Figtree"/>
            </a:endParaRPr>
          </a:p>
        </p:txBody>
      </p:sp>
      <p:sp>
        <p:nvSpPr>
          <p:cNvPr id="1114" name="Google Shape;1114;p6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16" name="Google Shape;1116;p6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how Gen Z discusses burnout. Instead of sorting through episode titles, you search “burnout + Gen Z + corporate” and PodEngine returns time-stamped segments from multiple podcasts where guests or hosts discuss that exact combination.</a:t>
            </a:r>
            <a:endParaRPr sz="900">
              <a:solidFill>
                <a:schemeClr val="dk1"/>
              </a:solidFill>
              <a:latin typeface="Figtree"/>
              <a:ea typeface="Figtree"/>
              <a:cs typeface="Figtree"/>
              <a:sym typeface="Figtree"/>
            </a:endParaRPr>
          </a:p>
        </p:txBody>
      </p:sp>
      <p:sp>
        <p:nvSpPr>
          <p:cNvPr id="1117" name="Google Shape;1117;p6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18" name="Google Shape;1118;p6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6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20" name="Google Shape;1120;p6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21" name="Google Shape;1121;p67"/>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PodEngine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a keyword, topic, or natural language question into the search bar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AI-surfaced podcast snippets that include your terms, with timestamps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Click to listen or copy relevant segments for insights or analysis</a:t>
            </a:r>
            <a:endParaRPr sz="900">
              <a:solidFill>
                <a:srgbClr val="FFFFFF"/>
              </a:solidFill>
              <a:latin typeface="Figtree"/>
              <a:ea typeface="Figtree"/>
              <a:cs typeface="Figtree"/>
              <a:sym typeface="Figtree"/>
            </a:endParaRPr>
          </a:p>
        </p:txBody>
      </p:sp>
      <p:sp>
        <p:nvSpPr>
          <p:cNvPr id="1122" name="Google Shape;1122;p6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Rephonic – To find podcasts with audience overlap before deep scanning with PodEngine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Perplexity AI or ChatGPT – To analyze tone, patterns, or segment meanings after extraction</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ListenNotes – For broad podcast metadata and search (less granular than PodEngine)</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Podchaser Pro – For audience insights, though not transcript-level</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1125" name="Google Shape;1125;p67"/>
          <p:cNvSpPr txBox="1"/>
          <p:nvPr/>
        </p:nvSpPr>
        <p:spPr>
          <a:xfrm>
            <a:off x="7435513" y="1832900"/>
            <a:ext cx="1338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Natural language search across podcast transcripts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Search within episodes, not just metadata</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Time-stamped audio snippets for precision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Episode and speaker-level filtering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Audio preview and in-browser playback</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Export snippets or generate highlight reels</a:t>
            </a:r>
            <a:endParaRPr sz="800">
              <a:solidFill>
                <a:schemeClr val="dk1"/>
              </a:solidFill>
              <a:latin typeface="Figtree"/>
              <a:ea typeface="Figtree"/>
              <a:cs typeface="Figtree"/>
              <a:sym typeface="Figtree"/>
            </a:endParaRPr>
          </a:p>
        </p:txBody>
      </p:sp>
      <p:sp>
        <p:nvSpPr>
          <p:cNvPr id="1126" name="Google Shape;1126;p6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7"/>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recurring emotional themes in conversations about hustle culture on podcasts?”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podcast segments show a shift in how people talk about climate anxiety from 2020 to now?”</a:t>
            </a:r>
            <a:endParaRPr b="1" sz="700">
              <a:solidFill>
                <a:srgbClr val="FFFFFF"/>
              </a:solidFill>
              <a:latin typeface="Roboto Mono"/>
              <a:ea typeface="Roboto Mono"/>
              <a:cs typeface="Roboto Mono"/>
              <a:sym typeface="Roboto Mono"/>
            </a:endParaRPr>
          </a:p>
        </p:txBody>
      </p:sp>
      <p:sp>
        <p:nvSpPr>
          <p:cNvPr id="1128" name="Google Shape;1128;p6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29" name="Google Shape;1129;p6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30" name="Google Shape;1130;p6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exact questions as prompts (e.g. “Why are millennials quitting corporate jobs?”) for richer search results.  Combine snippets across episodes to create insight compilations or thematic moodboards for creative briefs</a:t>
            </a:r>
            <a:endParaRPr b="1" sz="900">
              <a:solidFill>
                <a:schemeClr val="dk1"/>
              </a:solidFill>
              <a:latin typeface="Figtree"/>
              <a:ea typeface="Figtree"/>
              <a:cs typeface="Figtree"/>
              <a:sym typeface="Figtree"/>
            </a:endParaRPr>
          </a:p>
        </p:txBody>
      </p:sp>
      <p:pic>
        <p:nvPicPr>
          <p:cNvPr id="1131" name="Google Shape;1131;p6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32" name="Google Shape;1132;p67"/>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33" name="Google Shape;1133;p67"/>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Search &amp; Content Intelligence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37" name="Shape 1137"/>
        <p:cNvGrpSpPr/>
        <p:nvPr/>
      </p:nvGrpSpPr>
      <p:grpSpPr>
        <a:xfrm>
          <a:off x="0" y="0"/>
          <a:ext cx="0" cy="0"/>
          <a:chOff x="0" y="0"/>
          <a:chExt cx="0" cy="0"/>
        </a:xfrm>
      </p:grpSpPr>
      <p:sp>
        <p:nvSpPr>
          <p:cNvPr id="1138" name="Google Shape;1138;p6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Listen Notes</a:t>
            </a:r>
            <a:endParaRPr b="1" sz="2200">
              <a:solidFill>
                <a:srgbClr val="11C2C2"/>
              </a:solidFill>
              <a:latin typeface="Google Sans"/>
              <a:ea typeface="Google Sans"/>
              <a:cs typeface="Google Sans"/>
              <a:sym typeface="Google Sans"/>
            </a:endParaRPr>
          </a:p>
        </p:txBody>
      </p:sp>
      <p:sp>
        <p:nvSpPr>
          <p:cNvPr id="1141" name="Google Shape;1141;p6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42" name="Google Shape;1142;p6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43" name="Google Shape;1143;p68"/>
          <p:cNvSpPr txBox="1"/>
          <p:nvPr/>
        </p:nvSpPr>
        <p:spPr>
          <a:xfrm>
            <a:off x="275225" y="780238"/>
            <a:ext cx="3801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Listen Notes is a powerful podcast search engine and database that lets you discover, filter, and organize podcast shows and episodes. It searches titles, descriptions, and metadata—not transcripts—making it ideal for top-level exploration, curation, and trend analysis in the podcast ecosystem.</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144" name="Google Shape;1144;p6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scanning for podcasts in a niche or emerging topic for market or cultural research</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find relevant episodes or shows to analyze audience conversations at scale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curating lists of podcasts by theme, guest, topic, or industry vertical</a:t>
            </a:r>
            <a:endParaRPr sz="900">
              <a:solidFill>
                <a:schemeClr val="dk1"/>
              </a:solidFill>
              <a:latin typeface="Figtree"/>
              <a:ea typeface="Figtree"/>
              <a:cs typeface="Figtree"/>
              <a:sym typeface="Figtree"/>
            </a:endParaRPr>
          </a:p>
        </p:txBody>
      </p:sp>
      <p:sp>
        <p:nvSpPr>
          <p:cNvPr id="1145" name="Google Shape;1145;p6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47" name="Google Shape;1147;p68"/>
          <p:cNvSpPr txBox="1"/>
          <p:nvPr/>
        </p:nvSpPr>
        <p:spPr>
          <a:xfrm>
            <a:off x="213725" y="3699246"/>
            <a:ext cx="3801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exploring how mental wellness is discussed post-COVID. Using Listen Notes, you search "mental health remote work," filter for recent episodes, and build a custom playlist for thematic content analysis.</a:t>
            </a:r>
            <a:endParaRPr sz="900">
              <a:solidFill>
                <a:schemeClr val="dk1"/>
              </a:solidFill>
              <a:latin typeface="Figtree"/>
              <a:ea typeface="Figtree"/>
              <a:cs typeface="Figtree"/>
              <a:sym typeface="Figtree"/>
            </a:endParaRPr>
          </a:p>
        </p:txBody>
      </p:sp>
      <p:sp>
        <p:nvSpPr>
          <p:cNvPr id="1148" name="Google Shape;1148;p6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49" name="Google Shape;1149;p6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 name="Google Shape;1150;p6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51" name="Google Shape;1151;p6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52" name="Google Shape;1152;p68"/>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ListenNotes.com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the search bar to find podcasts or episodes by keyword, topic, person, or brand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Apply filters (e.g. date, length, language) to refine your results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Save episodes or shows to custom playlists for later reference or research</a:t>
            </a:r>
            <a:endParaRPr sz="900">
              <a:solidFill>
                <a:srgbClr val="FFFFFF"/>
              </a:solidFill>
              <a:latin typeface="Figtree"/>
              <a:ea typeface="Figtree"/>
              <a:cs typeface="Figtree"/>
              <a:sym typeface="Figtree"/>
            </a:endParaRPr>
          </a:p>
        </p:txBody>
      </p:sp>
      <p:sp>
        <p:nvSpPr>
          <p:cNvPr id="1153" name="Google Shape;1153;p6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PodEngine – To go deeper into transcript-level keyword discovery.  Rephonic – For understanding podcast audience overlap and influence.  Descript or Snipd – For transcribing and clipping audio segments after curation</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Goodpods – Focused more on social listening and user-based podcast discovery.  Podchaser – Provides additional demographic, guest, and influencer metadata.  Spotify Search – For popularity-based podcast trends</a:t>
            </a:r>
            <a:endParaRPr sz="700">
              <a:solidFill>
                <a:schemeClr val="dk1"/>
              </a:solidFill>
              <a:latin typeface="Figtree"/>
              <a:ea typeface="Figtree"/>
              <a:cs typeface="Figtree"/>
              <a:sym typeface="Figtree"/>
            </a:endParaRPr>
          </a:p>
        </p:txBody>
      </p:sp>
      <p:sp>
        <p:nvSpPr>
          <p:cNvPr id="1156" name="Google Shape;1156;p68"/>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Keyword search across over 3 million podcasts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Custom playlist builder with public or private sharing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Advanced filtering by recency, length, language, region</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Embeddable podcast players and episode linking</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API access for custom tools or analysis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Podcast charts and curated recommendations</a:t>
            </a:r>
            <a:endParaRPr sz="800">
              <a:solidFill>
                <a:schemeClr val="dk1"/>
              </a:solidFill>
              <a:latin typeface="Figtree"/>
              <a:ea typeface="Figtree"/>
              <a:cs typeface="Figtree"/>
              <a:sym typeface="Figtree"/>
            </a:endParaRPr>
          </a:p>
        </p:txBody>
      </p:sp>
      <p:sp>
        <p:nvSpPr>
          <p:cNvPr id="1157" name="Google Shape;1157;p6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8"/>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themes emerge from episode titles discussing burnout in tech from 2022 to now?”</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podcasts are consistently covering emotional wellness for entrepreneurs?”</a:t>
            </a:r>
            <a:endParaRPr b="1" sz="700">
              <a:solidFill>
                <a:srgbClr val="FFFFFF"/>
              </a:solidFill>
              <a:latin typeface="Roboto Mono"/>
              <a:ea typeface="Roboto Mono"/>
              <a:cs typeface="Roboto Mono"/>
              <a:sym typeface="Roboto Mono"/>
            </a:endParaRPr>
          </a:p>
        </p:txBody>
      </p:sp>
      <p:sp>
        <p:nvSpPr>
          <p:cNvPr id="1159" name="Google Shape;1159;p6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60" name="Google Shape;1160;p6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61" name="Google Shape;1161;p6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date filters to find episodes from a specific time period for trend tracking.  Explore creator networks (e.g. Gimlet, Wondery) for voice, tone, and framing patterns across shows</a:t>
            </a:r>
            <a:endParaRPr b="1" sz="900">
              <a:solidFill>
                <a:schemeClr val="dk1"/>
              </a:solidFill>
              <a:latin typeface="Figtree"/>
              <a:ea typeface="Figtree"/>
              <a:cs typeface="Figtree"/>
              <a:sym typeface="Figtree"/>
            </a:endParaRPr>
          </a:p>
        </p:txBody>
      </p:sp>
      <p:pic>
        <p:nvPicPr>
          <p:cNvPr id="1162" name="Google Shape;1162;p6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63" name="Google Shape;1163;p68"/>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64" name="Google Shape;1164;p68"/>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Directory &amp; Search Engine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68" name="Shape 1168"/>
        <p:cNvGrpSpPr/>
        <p:nvPr/>
      </p:nvGrpSpPr>
      <p:grpSpPr>
        <a:xfrm>
          <a:off x="0" y="0"/>
          <a:ext cx="0" cy="0"/>
          <a:chOff x="0" y="0"/>
          <a:chExt cx="0" cy="0"/>
        </a:xfrm>
      </p:grpSpPr>
      <p:sp>
        <p:nvSpPr>
          <p:cNvPr id="1169" name="Google Shape;1169;p6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Podscan</a:t>
            </a:r>
            <a:endParaRPr b="1" sz="2200">
              <a:solidFill>
                <a:srgbClr val="11C2C2"/>
              </a:solidFill>
              <a:latin typeface="Google Sans"/>
              <a:ea typeface="Google Sans"/>
              <a:cs typeface="Google Sans"/>
              <a:sym typeface="Google Sans"/>
            </a:endParaRPr>
          </a:p>
        </p:txBody>
      </p:sp>
      <p:sp>
        <p:nvSpPr>
          <p:cNvPr id="1172" name="Google Shape;1172;p6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73" name="Google Shape;1173;p6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174" name="Google Shape;1174;p69"/>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Podscan is a podcast search and alert tool that monitors podcast transcripts in real time. It notifies you when specific keywords, brands, or topics are mentioned in newly published episodes, making it ideal for reputation tracking, competitive intelligence, and content research.</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175" name="Google Shape;1175;p69"/>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monitor when your brand, product, or competitors are mentioned on podcasts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For keyword-based topic discovery across podcast conversations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track long-tail emerging themes through natural, spoken language</a:t>
            </a:r>
            <a:endParaRPr sz="900">
              <a:solidFill>
                <a:schemeClr val="dk1"/>
              </a:solidFill>
              <a:latin typeface="Figtree"/>
              <a:ea typeface="Figtree"/>
              <a:cs typeface="Figtree"/>
              <a:sym typeface="Figtree"/>
            </a:endParaRPr>
          </a:p>
        </p:txBody>
      </p:sp>
      <p:sp>
        <p:nvSpPr>
          <p:cNvPr id="1176" name="Google Shape;1176;p6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78" name="Google Shape;1178;p69"/>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how people talk about AI regulation in everyday language. You set up a keyword alert for “AI safety” and “data privacy” on Podscan and get notified whenever these terms are mentioned in podcast transcripts.</a:t>
            </a:r>
            <a:endParaRPr sz="900">
              <a:solidFill>
                <a:schemeClr val="dk1"/>
              </a:solidFill>
              <a:latin typeface="Figtree"/>
              <a:ea typeface="Figtree"/>
              <a:cs typeface="Figtree"/>
              <a:sym typeface="Figtree"/>
            </a:endParaRPr>
          </a:p>
        </p:txBody>
      </p:sp>
      <p:sp>
        <p:nvSpPr>
          <p:cNvPr id="1179" name="Google Shape;1179;p6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180" name="Google Shape;1180;p6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6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182" name="Google Shape;1182;p6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183" name="Google Shape;1183;p69"/>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Visit podscan.fm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an account and enter the keywords, phrases, or brand names you want to track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Podscan will scan podcast transcripts daily and send alerts when your terms are mentioned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episode transcripts or audio snippets for context and analysis</a:t>
            </a:r>
            <a:endParaRPr sz="900">
              <a:solidFill>
                <a:srgbClr val="FFFFFF"/>
              </a:solidFill>
              <a:latin typeface="Figtree"/>
              <a:ea typeface="Figtree"/>
              <a:cs typeface="Figtree"/>
              <a:sym typeface="Figtree"/>
            </a:endParaRPr>
          </a:p>
        </p:txBody>
      </p:sp>
      <p:sp>
        <p:nvSpPr>
          <p:cNvPr id="1184" name="Google Shape;1184;p6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txBox="1"/>
          <p:nvPr/>
        </p:nvSpPr>
        <p:spPr>
          <a:xfrm>
            <a:off x="4490750" y="1767884"/>
            <a:ext cx="2728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ListenNotes – For broader discovery, curation, and playlist building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or RedditScout – For triangulating public sentiment across voice + text platforms</a:t>
            </a:r>
            <a:endParaRPr sz="700">
              <a:solidFill>
                <a:schemeClr val="dk1"/>
              </a:solidFill>
              <a:latin typeface="Figtree"/>
              <a:ea typeface="Figtree"/>
              <a:cs typeface="Figtree"/>
              <a:sym typeface="Figtree"/>
            </a:endParaRPr>
          </a:p>
          <a:p>
            <a:pPr indent="0" lvl="0" marL="0" rtl="0" algn="l">
              <a:spcBef>
                <a:spcPts val="0"/>
              </a:spcBef>
              <a:spcAft>
                <a:spcPts val="0"/>
              </a:spcAft>
              <a:buNone/>
            </a:pPr>
            <a:r>
              <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PodEngine – Offers deeper search across podcast transcripts and thematic clustering.  Mention – For cross-platform media mentions (beyond podcasts)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Google Alerts – More general-purpose, but less precise for audio content</a:t>
            </a:r>
            <a:endParaRPr sz="700">
              <a:solidFill>
                <a:schemeClr val="dk1"/>
              </a:solidFill>
              <a:latin typeface="Figtree"/>
              <a:ea typeface="Figtree"/>
              <a:cs typeface="Figtree"/>
              <a:sym typeface="Figtree"/>
            </a:endParaRPr>
          </a:p>
        </p:txBody>
      </p:sp>
      <p:sp>
        <p:nvSpPr>
          <p:cNvPr id="1187" name="Google Shape;1187;p69"/>
          <p:cNvSpPr txBox="1"/>
          <p:nvPr/>
        </p:nvSpPr>
        <p:spPr>
          <a:xfrm>
            <a:off x="7435513" y="1832900"/>
            <a:ext cx="1338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alerts for new podcast episodes matching keyword criteria</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Access to full or partial podcast transcripts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Sentiment scoring and contextual text snippets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Tracking multiple keywords or entities simultaneously</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CSV and webhook export options for integration into workflows</a:t>
            </a:r>
            <a:endParaRPr sz="800">
              <a:solidFill>
                <a:schemeClr val="dk1"/>
              </a:solidFill>
              <a:latin typeface="Figtree"/>
              <a:ea typeface="Figtree"/>
              <a:cs typeface="Figtree"/>
              <a:sym typeface="Figtree"/>
            </a:endParaRPr>
          </a:p>
        </p:txBody>
      </p:sp>
      <p:sp>
        <p:nvSpPr>
          <p:cNvPr id="1188" name="Google Shape;1188;p6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new concerns are being voiced around ‘remote work burnout’ in podcast discussions over the past 6 months?”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“Track changes in how ‘AI ethics’ is discussed in entrepreneurial vs. policy-focused podcasts.”</a:t>
            </a:r>
            <a:endParaRPr b="1" sz="700">
              <a:solidFill>
                <a:srgbClr val="FFFFFF"/>
              </a:solidFill>
              <a:latin typeface="Roboto Mono"/>
              <a:ea typeface="Roboto Mono"/>
              <a:cs typeface="Roboto Mono"/>
              <a:sym typeface="Roboto Mono"/>
            </a:endParaRPr>
          </a:p>
        </p:txBody>
      </p:sp>
      <p:sp>
        <p:nvSpPr>
          <p:cNvPr id="1190" name="Google Shape;1190;p6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191" name="Google Shape;1191;p6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192" name="Google Shape;1192;p6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longer-tail, conversational phrases (e.g., “I started to feel burnt out working from home”) to uncover more emotional, off-script insights.  Combine alerts for both competitor and category-level terms to surface blind spots in positioning</a:t>
            </a:r>
            <a:endParaRPr b="1" sz="900">
              <a:solidFill>
                <a:schemeClr val="dk1"/>
              </a:solidFill>
              <a:latin typeface="Figtree"/>
              <a:ea typeface="Figtree"/>
              <a:cs typeface="Figtree"/>
              <a:sym typeface="Figtree"/>
            </a:endParaRPr>
          </a:p>
        </p:txBody>
      </p:sp>
      <p:pic>
        <p:nvPicPr>
          <p:cNvPr id="1193" name="Google Shape;1193;p6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194" name="Google Shape;1194;p69"/>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195" name="Google Shape;1195;p69"/>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Transcript Intelligence</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199" name="Shape 1199"/>
        <p:cNvGrpSpPr/>
        <p:nvPr/>
      </p:nvGrpSpPr>
      <p:grpSpPr>
        <a:xfrm>
          <a:off x="0" y="0"/>
          <a:ext cx="0" cy="0"/>
          <a:chOff x="0" y="0"/>
          <a:chExt cx="0" cy="0"/>
        </a:xfrm>
      </p:grpSpPr>
      <p:sp>
        <p:nvSpPr>
          <p:cNvPr id="1200" name="Google Shape;1200;p7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Goodpods</a:t>
            </a:r>
            <a:endParaRPr b="1" sz="2200">
              <a:solidFill>
                <a:srgbClr val="11C2C2"/>
              </a:solidFill>
              <a:latin typeface="Google Sans"/>
              <a:ea typeface="Google Sans"/>
              <a:cs typeface="Google Sans"/>
              <a:sym typeface="Google Sans"/>
            </a:endParaRPr>
          </a:p>
        </p:txBody>
      </p:sp>
      <p:sp>
        <p:nvSpPr>
          <p:cNvPr id="1203" name="Google Shape;1203;p7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04" name="Google Shape;1204;p7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05" name="Google Shape;1205;p70"/>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Goodpods is a social podcast app that blends listening with community-driven discovery. Users follow friends, thought leaders, and influencers to see what podcasts they’re recommending, reviewing, or listening to in real-time—surfacing organic trends, niche content, and emerging voices.</a:t>
            </a:r>
            <a:endParaRPr b="1" sz="1000">
              <a:solidFill>
                <a:schemeClr val="dk1"/>
              </a:solidFill>
              <a:latin typeface="Figtree"/>
              <a:ea typeface="Figtree"/>
              <a:cs typeface="Figtree"/>
              <a:sym typeface="Figtree"/>
            </a:endParaRPr>
          </a:p>
        </p:txBody>
      </p:sp>
      <p:sp>
        <p:nvSpPr>
          <p:cNvPr id="1206" name="Google Shape;1206;p70"/>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rising or culturally resonant podcasts based on grassroots social listening</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analyzing podcast influence by social traction, not just downloads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who’s recommending what—and why—across different cultural communities</a:t>
            </a:r>
            <a:endParaRPr sz="900">
              <a:solidFill>
                <a:schemeClr val="dk1"/>
              </a:solidFill>
              <a:latin typeface="Figtree"/>
              <a:ea typeface="Figtree"/>
              <a:cs typeface="Figtree"/>
              <a:sym typeface="Figtree"/>
            </a:endParaRPr>
          </a:p>
        </p:txBody>
      </p:sp>
      <p:sp>
        <p:nvSpPr>
          <p:cNvPr id="1207" name="Google Shape;1207;p7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09" name="Google Shape;1209;p70"/>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researching parenting culture. On Goodpods, you find that several progressive parenting influencers are listening to a podcast on gentle discipline that hasn’t yet hit mainstream charts—giving you early insight into a brewing trend.</a:t>
            </a:r>
            <a:endParaRPr sz="900">
              <a:solidFill>
                <a:schemeClr val="dk1"/>
              </a:solidFill>
              <a:latin typeface="Figtree"/>
              <a:ea typeface="Figtree"/>
              <a:cs typeface="Figtree"/>
              <a:sym typeface="Figtree"/>
            </a:endParaRPr>
          </a:p>
        </p:txBody>
      </p:sp>
      <p:sp>
        <p:nvSpPr>
          <p:cNvPr id="1210" name="Google Shape;1210;p7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11" name="Google Shape;1211;p7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2" name="Google Shape;1212;p7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13" name="Google Shape;1213;p7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14" name="Google Shape;1214;p70"/>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the Goodpods app or visit goodpods.com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a profile and follow friends, thought leaders, or communities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podcast charts based on categories, social shares, or micro-communities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Explore listener comments, curated lists, and episode-specific reactions</a:t>
            </a:r>
            <a:endParaRPr sz="900">
              <a:solidFill>
                <a:srgbClr val="FFFFFF"/>
              </a:solidFill>
              <a:latin typeface="Figtree"/>
              <a:ea typeface="Figtree"/>
              <a:cs typeface="Figtree"/>
              <a:sym typeface="Figtree"/>
            </a:endParaRPr>
          </a:p>
        </p:txBody>
      </p:sp>
      <p:sp>
        <p:nvSpPr>
          <p:cNvPr id="1215" name="Google Shape;1215;p7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Podchaser – For metadata, host info, and outreach</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 To map podcast audiences to broader influence channels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Podscan – For transcript-level monitoring of podcast mentions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Listen Notes – Focuses more on search and archive access than social trends.  Chartable – Great for performance tracking, less for community sentiment.   Overcast – Popular podcast player but lacks the social dimension</a:t>
            </a:r>
            <a:endParaRPr sz="700">
              <a:solidFill>
                <a:schemeClr val="dk1"/>
              </a:solidFill>
              <a:latin typeface="Figtree"/>
              <a:ea typeface="Figtree"/>
              <a:cs typeface="Figtree"/>
              <a:sym typeface="Figtree"/>
            </a:endParaRPr>
          </a:p>
        </p:txBody>
      </p:sp>
      <p:sp>
        <p:nvSpPr>
          <p:cNvPr id="1218" name="Google Shape;1218;p70"/>
          <p:cNvSpPr txBox="1"/>
          <p:nvPr/>
        </p:nvSpPr>
        <p:spPr>
          <a:xfrm>
            <a:off x="7435513" y="1832900"/>
            <a:ext cx="1338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Socially driven podcast recommendations and rankings</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Community-curated podcast lists by niche or theme</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Real-time insight into what influencers and users are listening to</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Episode-level comments, ratings, and sharing activity</a:t>
            </a:r>
            <a:endParaRPr sz="800">
              <a:solidFill>
                <a:schemeClr val="dk1"/>
              </a:solidFill>
              <a:latin typeface="Figtree"/>
              <a:ea typeface="Figtree"/>
              <a:cs typeface="Figtree"/>
              <a:sym typeface="Figtree"/>
            </a:endParaRPr>
          </a:p>
          <a:p>
            <a:pPr indent="-96520" lvl="0" marL="91440" rtl="0" algn="l">
              <a:spcBef>
                <a:spcPts val="0"/>
              </a:spcBef>
              <a:spcAft>
                <a:spcPts val="0"/>
              </a:spcAft>
              <a:buClr>
                <a:schemeClr val="dk1"/>
              </a:buClr>
              <a:buSzPts val="800"/>
              <a:buFont typeface="Figtree"/>
              <a:buAutoNum type="arabicPeriod"/>
            </a:pPr>
            <a:r>
              <a:rPr lang="en" sz="800">
                <a:solidFill>
                  <a:schemeClr val="dk1"/>
                </a:solidFill>
                <a:latin typeface="Figtree"/>
                <a:ea typeface="Figtree"/>
                <a:cs typeface="Figtree"/>
                <a:sym typeface="Figtree"/>
              </a:rPr>
              <a:t>Visibility into rising shows that haven’t yet charted elsewhere</a:t>
            </a:r>
            <a:endParaRPr sz="800">
              <a:solidFill>
                <a:schemeClr val="dk1"/>
              </a:solidFill>
              <a:latin typeface="Figtree"/>
              <a:ea typeface="Figtree"/>
              <a:cs typeface="Figtree"/>
              <a:sym typeface="Figtree"/>
            </a:endParaRPr>
          </a:p>
        </p:txBody>
      </p:sp>
      <p:sp>
        <p:nvSpPr>
          <p:cNvPr id="1219" name="Google Shape;1219;p7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0"/>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podcast topics are trending in feminist Gen Z circles on Goodpods?”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under-the-radar shows are gaining social traction in climate activism communities?”</a:t>
            </a:r>
            <a:endParaRPr b="1" sz="700">
              <a:solidFill>
                <a:srgbClr val="FFFFFF"/>
              </a:solidFill>
              <a:latin typeface="Roboto Mono"/>
              <a:ea typeface="Roboto Mono"/>
              <a:cs typeface="Roboto Mono"/>
              <a:sym typeface="Roboto Mono"/>
            </a:endParaRPr>
          </a:p>
        </p:txBody>
      </p:sp>
      <p:sp>
        <p:nvSpPr>
          <p:cNvPr id="1221" name="Google Shape;1221;p7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22" name="Google Shape;1222;p7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23" name="Google Shape;1223;p7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Explore category-specific community charts (e.g. “Top Indie Health Podcasts”) for grassroots trend discovery.  Use it like a listening pulse check—less for reach, more for cultural relevance and vibe alignment</a:t>
            </a:r>
            <a:endParaRPr b="1" sz="900">
              <a:solidFill>
                <a:schemeClr val="dk1"/>
              </a:solidFill>
              <a:latin typeface="Figtree"/>
              <a:ea typeface="Figtree"/>
              <a:cs typeface="Figtree"/>
              <a:sym typeface="Figtree"/>
            </a:endParaRPr>
          </a:p>
        </p:txBody>
      </p:sp>
      <p:pic>
        <p:nvPicPr>
          <p:cNvPr id="1224" name="Google Shape;1224;p70"/>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225" name="Google Shape;1225;p70"/>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
        <p:nvSpPr>
          <p:cNvPr id="1226" name="Google Shape;1226;p70"/>
          <p:cNvSpPr txBox="1"/>
          <p:nvPr/>
        </p:nvSpPr>
        <p:spPr>
          <a:xfrm>
            <a:off x="207200" y="416000"/>
            <a:ext cx="3096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Podcast Discovery &amp; Social Listening</a:t>
            </a:r>
            <a:endParaRPr sz="100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67" name="Shape 167"/>
        <p:cNvGrpSpPr/>
        <p:nvPr/>
      </p:nvGrpSpPr>
      <p:grpSpPr>
        <a:xfrm>
          <a:off x="0" y="0"/>
          <a:ext cx="0" cy="0"/>
          <a:chOff x="0" y="0"/>
          <a:chExt cx="0" cy="0"/>
        </a:xfrm>
      </p:grpSpPr>
      <p:sp>
        <p:nvSpPr>
          <p:cNvPr id="168" name="Google Shape;168;p35"/>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Keyword Tool.io </a:t>
            </a:r>
            <a:endParaRPr b="1" sz="2200">
              <a:solidFill>
                <a:srgbClr val="11C2C2"/>
              </a:solidFill>
              <a:latin typeface="Google Sans"/>
              <a:ea typeface="Google Sans"/>
              <a:cs typeface="Google Sans"/>
              <a:sym typeface="Google Sans"/>
            </a:endParaRPr>
          </a:p>
        </p:txBody>
      </p:sp>
      <p:sp>
        <p:nvSpPr>
          <p:cNvPr id="171" name="Google Shape;171;p35"/>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72" name="Google Shape;172;p35"/>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Keyword Tool uses Google Autocomplete and search suggestion data to uncover what real people are searching for across platforms like Google, YouTube, Amazon, TikTok, Instagram, and more. It generates hundreds of long-tail keyword phrases that reflect real-time needs, questions, and curiosities — giving you direct access to the search subconscious of your market.</a:t>
            </a:r>
            <a:endParaRPr b="1" sz="900">
              <a:solidFill>
                <a:schemeClr val="dk1"/>
              </a:solidFill>
              <a:latin typeface="Figtree"/>
              <a:ea typeface="Figtree"/>
              <a:cs typeface="Figtree"/>
              <a:sym typeface="Figtree"/>
            </a:endParaRPr>
          </a:p>
        </p:txBody>
      </p:sp>
      <p:sp>
        <p:nvSpPr>
          <p:cNvPr id="173" name="Google Shape;173;p35"/>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identifying unspoken customer needs or emotional tensions behind search queries.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map the journey of a customer’s intent from curiosity to purchase.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testing content, positioning, or category ideas using real human language.</a:t>
            </a:r>
            <a:endParaRPr sz="900">
              <a:solidFill>
                <a:schemeClr val="dk1"/>
              </a:solidFill>
              <a:latin typeface="Figtree"/>
              <a:ea typeface="Figtree"/>
              <a:cs typeface="Figtree"/>
              <a:sym typeface="Figtree"/>
            </a:endParaRPr>
          </a:p>
        </p:txBody>
      </p:sp>
      <p:sp>
        <p:nvSpPr>
          <p:cNvPr id="174" name="Google Shape;174;p35"/>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35"/>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working with a startup focused on sustainable cleaning products. By inputting “natural cleaning,” you discover queries like “natural cleaning that kills mold” or “natural cleaner for baby toys” — real-world language that reveals high-intent use cases and emotional triggers (safety, health, efficacy).</a:t>
            </a:r>
            <a:endParaRPr sz="900">
              <a:solidFill>
                <a:schemeClr val="dk1"/>
              </a:solidFill>
              <a:latin typeface="Figtree"/>
              <a:ea typeface="Figtree"/>
              <a:cs typeface="Figtree"/>
              <a:sym typeface="Figtree"/>
            </a:endParaRPr>
          </a:p>
        </p:txBody>
      </p:sp>
      <p:sp>
        <p:nvSpPr>
          <p:cNvPr id="177" name="Google Shape;177;p35"/>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78" name="Google Shape;178;p35"/>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35"/>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80" name="Google Shape;180;p35"/>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81" name="Google Shape;181;p35"/>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Search Journey &amp; Intent Mapping</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82" name="Google Shape;182;p35"/>
          <p:cNvSpPr txBox="1"/>
          <p:nvPr/>
        </p:nvSpPr>
        <p:spPr>
          <a:xfrm>
            <a:off x="4537950" y="313700"/>
            <a:ext cx="421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KeywordTool.io</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Select a platform (e.g., Google, TikTok, Amazon) and country/language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Type your seed keyword (e.g., “eco laundry detergent”)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and export the long-tail keyword list for clustering or AI prompting</a:t>
            </a:r>
            <a:endParaRPr sz="900">
              <a:solidFill>
                <a:srgbClr val="FFFFFF"/>
              </a:solidFill>
              <a:latin typeface="Figtree"/>
              <a:ea typeface="Figtree"/>
              <a:cs typeface="Figtree"/>
              <a:sym typeface="Figtree"/>
            </a:endParaRPr>
          </a:p>
        </p:txBody>
      </p:sp>
      <p:sp>
        <p:nvSpPr>
          <p:cNvPr id="183" name="Google Shape;183;p35"/>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AlsoAsked.com – to visualize search flow and question progression</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for time-based relevance and cultural momentum</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GPT/Claude/Gemini – to cluster, synthesize, or sentiment-tag queries for insights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AnswerThePublic – more visual, grouped question-based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Ubersuggest – integrated SEO and traffic estimates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KeywordsPeopleUse.com – emotion-tagged keyword variations</a:t>
            </a:r>
            <a:endParaRPr sz="700">
              <a:solidFill>
                <a:schemeClr val="dk1"/>
              </a:solidFill>
              <a:latin typeface="Figtree"/>
              <a:ea typeface="Figtree"/>
              <a:cs typeface="Figtree"/>
              <a:sym typeface="Figtree"/>
            </a:endParaRPr>
          </a:p>
        </p:txBody>
      </p:sp>
      <p:sp>
        <p:nvSpPr>
          <p:cNvPr id="186" name="Google Shape;186;p35"/>
          <p:cNvSpPr txBox="1"/>
          <p:nvPr/>
        </p:nvSpPr>
        <p:spPr>
          <a:xfrm>
            <a:off x="7435513" y="1832900"/>
            <a:ext cx="1338300" cy="245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Long-tail keyword generation using Google Autocomplete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Multi-platform keyword insights: Google, TikTok, YouTube, Amazon, Instagram, App Store,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International SEO: 190+ Google domains, 83 languages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for content clustering, copywriting, or insight synthesis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Optional keyword volume, CPC, and competition data with Pro</a:t>
            </a:r>
            <a:endParaRPr sz="700">
              <a:solidFill>
                <a:schemeClr val="dk1"/>
              </a:solidFill>
              <a:latin typeface="Figtree"/>
              <a:ea typeface="Figtree"/>
              <a:cs typeface="Figtree"/>
              <a:sym typeface="Figtree"/>
            </a:endParaRPr>
          </a:p>
          <a:p>
            <a:pPr indent="0" lvl="0" marL="0" rtl="0" algn="l">
              <a:spcBef>
                <a:spcPts val="1000"/>
              </a:spcBef>
              <a:spcAft>
                <a:spcPts val="1000"/>
              </a:spcAft>
              <a:buNone/>
            </a:pPr>
            <a:r>
              <a:t/>
            </a:r>
            <a:endParaRPr sz="700">
              <a:solidFill>
                <a:schemeClr val="dk1"/>
              </a:solidFill>
              <a:latin typeface="Figtree"/>
              <a:ea typeface="Figtree"/>
              <a:cs typeface="Figtree"/>
              <a:sym typeface="Figtree"/>
            </a:endParaRPr>
          </a:p>
        </p:txBody>
      </p:sp>
      <p:sp>
        <p:nvSpPr>
          <p:cNvPr id="187" name="Google Shape;187;p35"/>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txBox="1"/>
          <p:nvPr/>
        </p:nvSpPr>
        <p:spPr>
          <a:xfrm>
            <a:off x="4517420" y="3635100"/>
            <a:ext cx="2381400" cy="85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needs are implied behind search queries related to [topic]?”</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these keywords into thematic segments with inferred user goals and emotions.”</a:t>
            </a:r>
            <a:endParaRPr b="1" sz="700">
              <a:solidFill>
                <a:srgbClr val="FFFFFF"/>
              </a:solidFill>
              <a:latin typeface="Roboto Mono"/>
              <a:ea typeface="Roboto Mono"/>
              <a:cs typeface="Roboto Mono"/>
              <a:sym typeface="Roboto Mono"/>
            </a:endParaRPr>
          </a:p>
        </p:txBody>
      </p:sp>
      <p:sp>
        <p:nvSpPr>
          <p:cNvPr id="189" name="Google Shape;189;p35"/>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90" name="Google Shape;190;p35"/>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91" name="Google Shape;191;p35"/>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tool for early-stage product validation by seeing what unmet or fringe searches exist in the long tail.  Compare keyword patterns across platforms (e.g., Amazon vs TikTok) to triangulate between buying behavior and cultural curiosity.</a:t>
            </a:r>
            <a:endParaRPr b="1" sz="900">
              <a:solidFill>
                <a:schemeClr val="dk1"/>
              </a:solidFill>
              <a:latin typeface="Figtree"/>
              <a:ea typeface="Figtree"/>
              <a:cs typeface="Figtree"/>
              <a:sym typeface="Figtree"/>
            </a:endParaRPr>
          </a:p>
        </p:txBody>
      </p:sp>
      <p:pic>
        <p:nvPicPr>
          <p:cNvPr id="192" name="Google Shape;192;p35"/>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93" name="Google Shape;193;p35"/>
          <p:cNvPicPr preferRelativeResize="0"/>
          <p:nvPr/>
        </p:nvPicPr>
        <p:blipFill rotWithShape="1">
          <a:blip r:embed="rId4">
            <a:alphaModFix/>
          </a:blip>
          <a:srcRect b="47292" l="13000" r="64844" t="21119"/>
          <a:stretch/>
        </p:blipFill>
        <p:spPr>
          <a:xfrm>
            <a:off x="3676750" y="291550"/>
            <a:ext cx="342900" cy="323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30" name="Shape 1230"/>
        <p:cNvGrpSpPr/>
        <p:nvPr/>
      </p:nvGrpSpPr>
      <p:grpSpPr>
        <a:xfrm>
          <a:off x="0" y="0"/>
          <a:ext cx="0" cy="0"/>
          <a:chOff x="0" y="0"/>
          <a:chExt cx="0" cy="0"/>
        </a:xfrm>
      </p:grpSpPr>
      <p:sp>
        <p:nvSpPr>
          <p:cNvPr id="1231" name="Google Shape;1231;p71"/>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Gummy Search</a:t>
            </a:r>
            <a:endParaRPr b="1" sz="2200">
              <a:solidFill>
                <a:srgbClr val="11C2C2"/>
              </a:solidFill>
              <a:latin typeface="Google Sans"/>
              <a:ea typeface="Google Sans"/>
              <a:cs typeface="Google Sans"/>
              <a:sym typeface="Google Sans"/>
            </a:endParaRPr>
          </a:p>
        </p:txBody>
      </p:sp>
      <p:sp>
        <p:nvSpPr>
          <p:cNvPr id="1234" name="Google Shape;1234;p71"/>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35" name="Google Shape;1235;p71"/>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36" name="Google Shape;1236;p71"/>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GummySearch helps you mine Reddit communities for questions, conversations, and unmet needs. It surfaces high-signal threads, recurring themes, and audience pain points to help you ideate content, validate products, or understand niche subcultures.</a:t>
            </a:r>
            <a:endParaRPr b="1" sz="1000">
              <a:solidFill>
                <a:schemeClr val="dk1"/>
              </a:solidFill>
              <a:latin typeface="Figtree"/>
              <a:ea typeface="Figtree"/>
              <a:cs typeface="Figtree"/>
              <a:sym typeface="Figtree"/>
            </a:endParaRPr>
          </a:p>
        </p:txBody>
      </p:sp>
      <p:sp>
        <p:nvSpPr>
          <p:cNvPr id="1237" name="Google Shape;1237;p71"/>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underserved problems and recurring questions in niche audiences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generate content ideas rooted in real conversations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discover early signals of trends, sentiment shifts, or product gaps</a:t>
            </a:r>
            <a:endParaRPr sz="900">
              <a:solidFill>
                <a:schemeClr val="dk1"/>
              </a:solidFill>
              <a:latin typeface="Figtree"/>
              <a:ea typeface="Figtree"/>
              <a:cs typeface="Figtree"/>
              <a:sym typeface="Figtree"/>
            </a:endParaRPr>
          </a:p>
        </p:txBody>
      </p:sp>
      <p:sp>
        <p:nvSpPr>
          <p:cNvPr id="1238" name="Google Shape;1238;p71"/>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40" name="Google Shape;1240;p71"/>
          <p:cNvSpPr txBox="1"/>
          <p:nvPr/>
        </p:nvSpPr>
        <p:spPr>
          <a:xfrm>
            <a:off x="207200" y="3629996"/>
            <a:ext cx="3801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solopreneur scans GummySearch results for r/femalefashionadvice and uncovers repeated frustration with sizing in sustainable brands—prompting a new landing page and product messaging test.</a:t>
            </a:r>
            <a:endParaRPr sz="900">
              <a:solidFill>
                <a:schemeClr val="dk1"/>
              </a:solidFill>
              <a:latin typeface="Figtree"/>
              <a:ea typeface="Figtree"/>
              <a:cs typeface="Figtree"/>
              <a:sym typeface="Figtree"/>
            </a:endParaRPr>
          </a:p>
        </p:txBody>
      </p:sp>
      <p:sp>
        <p:nvSpPr>
          <p:cNvPr id="1241" name="Google Shape;1241;p71"/>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42" name="Google Shape;1242;p71"/>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3" name="Google Shape;1243;p71"/>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44" name="Google Shape;1244;p71"/>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45" name="Google Shape;1245;p71"/>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Listening &amp; Ideation</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246" name="Google Shape;1246;p71"/>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at </a:t>
            </a:r>
            <a:r>
              <a:rPr lang="en" sz="900" u="sng">
                <a:solidFill>
                  <a:schemeClr val="hlink"/>
                </a:solidFill>
                <a:latin typeface="Figtree"/>
                <a:ea typeface="Figtree"/>
                <a:cs typeface="Figtree"/>
                <a:sym typeface="Figtree"/>
                <a:hlinkClick r:id="rId3"/>
              </a:rPr>
              <a:t>gummysearch.com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audience, or subreddit to track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curated threads, questions, and themes across community posts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Tag, group, and save ideas directly to your workspace or export for further use</a:t>
            </a:r>
            <a:endParaRPr sz="900">
              <a:solidFill>
                <a:srgbClr val="FFFFFF"/>
              </a:solidFill>
              <a:latin typeface="Figtree"/>
              <a:ea typeface="Figtree"/>
              <a:cs typeface="Figtree"/>
              <a:sym typeface="Figtree"/>
            </a:endParaRPr>
          </a:p>
        </p:txBody>
      </p:sp>
      <p:sp>
        <p:nvSpPr>
          <p:cNvPr id="1247" name="Google Shape;1247;p71"/>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1"/>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validate if the audience is large and aligned across other platforms.  Perplexity to dig deeper into technical or cultural context behind a thread.  Google Trends to compare Reddit chatter with mainstream interest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Zigpoll + Reddit scraping — a scrappy alternative using custom setups.  Exploding Topics — for macro trend detection (less community-rooted).  Blackbird.AI (enterprise) — for Reddit + real-time narrative tracking</a:t>
            </a:r>
            <a:endParaRPr sz="700">
              <a:solidFill>
                <a:schemeClr val="dk1"/>
              </a:solidFill>
              <a:latin typeface="Figtree"/>
              <a:ea typeface="Figtree"/>
              <a:cs typeface="Figtree"/>
              <a:sym typeface="Figtree"/>
            </a:endParaRPr>
          </a:p>
        </p:txBody>
      </p:sp>
      <p:sp>
        <p:nvSpPr>
          <p:cNvPr id="1250" name="Google Shape;1250;p71"/>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Thread scoring by recency, engagement, and pain signal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Smart filters: exclude jokes, meta threads, low-quality content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Track recurring themes across multiple subreddits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Create custom audience “boards” and swipe files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Weekly digest emails summarizing trending discussions</a:t>
            </a:r>
            <a:endParaRPr sz="700">
              <a:solidFill>
                <a:schemeClr val="dk1"/>
              </a:solidFill>
              <a:latin typeface="Figtree"/>
              <a:ea typeface="Figtree"/>
              <a:cs typeface="Figtree"/>
              <a:sym typeface="Figtree"/>
            </a:endParaRPr>
          </a:p>
        </p:txBody>
      </p:sp>
      <p:sp>
        <p:nvSpPr>
          <p:cNvPr id="1251" name="Google Shape;1251;p71"/>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problems are emerging in Reddit threads about ADHD and productivity tools?”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themes keep recurring in discussions around ethical AI on Reddit in the last 3 months?”</a:t>
            </a:r>
            <a:endParaRPr b="1" sz="700">
              <a:solidFill>
                <a:srgbClr val="FFFFFF"/>
              </a:solidFill>
              <a:latin typeface="Roboto Mono"/>
              <a:ea typeface="Roboto Mono"/>
              <a:cs typeface="Roboto Mono"/>
              <a:sym typeface="Roboto Mono"/>
            </a:endParaRPr>
          </a:p>
        </p:txBody>
      </p:sp>
      <p:sp>
        <p:nvSpPr>
          <p:cNvPr id="1253" name="Google Shape;1253;p71"/>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54" name="Google Shape;1254;p71"/>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55" name="Google Shape;1255;p71"/>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the “high pain” filter to find ideas with strong emotional resonance or urgency.  Combine multiple subreddits into one board to spot crossover insights between communities</a:t>
            </a:r>
            <a:endParaRPr b="1" sz="900">
              <a:solidFill>
                <a:schemeClr val="dk1"/>
              </a:solidFill>
              <a:latin typeface="Figtree"/>
              <a:ea typeface="Figtree"/>
              <a:cs typeface="Figtree"/>
              <a:sym typeface="Figtree"/>
            </a:endParaRPr>
          </a:p>
        </p:txBody>
      </p:sp>
      <p:pic>
        <p:nvPicPr>
          <p:cNvPr id="1256" name="Google Shape;1256;p71"/>
          <p:cNvPicPr preferRelativeResize="0"/>
          <p:nvPr/>
        </p:nvPicPr>
        <p:blipFill>
          <a:blip r:embed="rId4">
            <a:alphaModFix/>
          </a:blip>
          <a:stretch>
            <a:fillRect/>
          </a:stretch>
        </p:blipFill>
        <p:spPr>
          <a:xfrm>
            <a:off x="197825" y="4690713"/>
            <a:ext cx="400200" cy="400200"/>
          </a:xfrm>
          <a:prstGeom prst="ellipse">
            <a:avLst/>
          </a:prstGeom>
          <a:noFill/>
          <a:ln>
            <a:noFill/>
          </a:ln>
        </p:spPr>
      </p:pic>
      <p:pic>
        <p:nvPicPr>
          <p:cNvPr id="1257" name="Google Shape;1257;p71"/>
          <p:cNvPicPr preferRelativeResize="0"/>
          <p:nvPr/>
        </p:nvPicPr>
        <p:blipFill rotWithShape="1">
          <a:blip r:embed="rId5">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61" name="Shape 1261"/>
        <p:cNvGrpSpPr/>
        <p:nvPr/>
      </p:nvGrpSpPr>
      <p:grpSpPr>
        <a:xfrm>
          <a:off x="0" y="0"/>
          <a:ext cx="0" cy="0"/>
          <a:chOff x="0" y="0"/>
          <a:chExt cx="0" cy="0"/>
        </a:xfrm>
      </p:grpSpPr>
      <p:sp>
        <p:nvSpPr>
          <p:cNvPr id="1262" name="Google Shape;1262;p72"/>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2"/>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2"/>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Reddit Scout</a:t>
            </a:r>
            <a:endParaRPr b="1" sz="2200">
              <a:solidFill>
                <a:srgbClr val="11C2C2"/>
              </a:solidFill>
              <a:latin typeface="Google Sans"/>
              <a:ea typeface="Google Sans"/>
              <a:cs typeface="Google Sans"/>
              <a:sym typeface="Google Sans"/>
            </a:endParaRPr>
          </a:p>
        </p:txBody>
      </p:sp>
      <p:sp>
        <p:nvSpPr>
          <p:cNvPr id="1265" name="Google Shape;1265;p72"/>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66" name="Google Shape;1266;p72"/>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67" name="Google Shape;1267;p72"/>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RedditScout is a free research tool that lets you analyze Reddit users, subreddits, and keyword topics at scale. It helps surface influential users, trending content, niche communities, and engagement data—all from public Reddit data—making it an invaluable tool for cultural listening, audience mapping, and thematic discovery.</a:t>
            </a:r>
            <a:endParaRPr b="1" sz="1000">
              <a:solidFill>
                <a:schemeClr val="dk1"/>
              </a:solidFill>
              <a:latin typeface="Figtree"/>
              <a:ea typeface="Figtree"/>
              <a:cs typeface="Figtree"/>
              <a:sym typeface="Figtree"/>
            </a:endParaRPr>
          </a:p>
        </p:txBody>
      </p:sp>
      <p:sp>
        <p:nvSpPr>
          <p:cNvPr id="1268" name="Google Shape;1268;p72"/>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trying to understand a niche audience's behaviors and content preferences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emerging themes, phrases, or memes within specific subreddits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tracking sentiment or post velocity around specific keywords or topics</a:t>
            </a:r>
            <a:endParaRPr sz="900">
              <a:solidFill>
                <a:schemeClr val="dk1"/>
              </a:solidFill>
              <a:latin typeface="Figtree"/>
              <a:ea typeface="Figtree"/>
              <a:cs typeface="Figtree"/>
              <a:sym typeface="Figtree"/>
            </a:endParaRPr>
          </a:p>
        </p:txBody>
      </p:sp>
      <p:sp>
        <p:nvSpPr>
          <p:cNvPr id="1269" name="Google Shape;1269;p72"/>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2"/>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71" name="Google Shape;1271;p72"/>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health startup researching alternative wellness uses RedditScout to identify top contributors in r/Biohackers, track trending supplements, and compare how engagement differs across related subreddits like r/Nootropics and r/Supplements.</a:t>
            </a:r>
            <a:endParaRPr sz="900">
              <a:solidFill>
                <a:schemeClr val="dk1"/>
              </a:solidFill>
              <a:latin typeface="Figtree"/>
              <a:ea typeface="Figtree"/>
              <a:cs typeface="Figtree"/>
              <a:sym typeface="Figtree"/>
            </a:endParaRPr>
          </a:p>
        </p:txBody>
      </p:sp>
      <p:sp>
        <p:nvSpPr>
          <p:cNvPr id="1272" name="Google Shape;1272;p72"/>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273" name="Google Shape;1273;p72"/>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4" name="Google Shape;1274;p72"/>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275" name="Google Shape;1275;p72"/>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276" name="Google Shape;1276;p72"/>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Community Intelligence + Topic Discovery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277" name="Google Shape;1277;p72"/>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https://www.redditscout.com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whether to search by keyword, subreddit, or user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your query (e.g. “creatine”, “r/ADHD”, or a username)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metrics like post frequency, upvote ratios, karma trends, and user activity</a:t>
            </a:r>
            <a:endParaRPr sz="900">
              <a:solidFill>
                <a:srgbClr val="FFFFFF"/>
              </a:solidFill>
              <a:latin typeface="Figtree"/>
              <a:ea typeface="Figtree"/>
              <a:cs typeface="Figtree"/>
              <a:sym typeface="Figtree"/>
            </a:endParaRPr>
          </a:p>
        </p:txBody>
      </p:sp>
      <p:sp>
        <p:nvSpPr>
          <p:cNvPr id="1278" name="Google Shape;1278;p72"/>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2"/>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2"/>
          <p:cNvSpPr txBox="1"/>
          <p:nvPr/>
        </p:nvSpPr>
        <p:spPr>
          <a:xfrm>
            <a:off x="4490750" y="1767884"/>
            <a:ext cx="2728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GummySearch to identify Reddit question patterns and unmet needs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Anvaka /sayit to map high-comment threads visually</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Exploding Topics to cross-validate emerging ideas with wider trend data</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RedditMetis — deeper user network and sentiment analysis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FrontPageMetrics — subreddit ranking and growth tracker</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Pushshift API — raw Reddit data for advanced querying (developer-friendly)</a:t>
            </a:r>
            <a:endParaRPr sz="700">
              <a:solidFill>
                <a:schemeClr val="dk1"/>
              </a:solidFill>
              <a:latin typeface="Figtree"/>
              <a:ea typeface="Figtree"/>
              <a:cs typeface="Figtree"/>
              <a:sym typeface="Figtree"/>
            </a:endParaRPr>
          </a:p>
        </p:txBody>
      </p:sp>
      <p:sp>
        <p:nvSpPr>
          <p:cNvPr id="1281" name="Google Shape;1281;p72"/>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Discover top-performing Reddit users by keyword or subreddit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search with engagement metrics across time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Subreddit discovery engine with topic breakdowns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Visualize karma trends, active days/times, and comment density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User analytics to find prolific posters, mods, or early adopters</a:t>
            </a:r>
            <a:endParaRPr sz="700">
              <a:solidFill>
                <a:schemeClr val="dk1"/>
              </a:solidFill>
              <a:latin typeface="Figtree"/>
              <a:ea typeface="Figtree"/>
              <a:cs typeface="Figtree"/>
              <a:sym typeface="Figtree"/>
            </a:endParaRPr>
          </a:p>
        </p:txBody>
      </p:sp>
      <p:sp>
        <p:nvSpPr>
          <p:cNvPr id="1282" name="Google Shape;1282;p72"/>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2"/>
          <p:cNvSpPr txBox="1"/>
          <p:nvPr/>
        </p:nvSpPr>
        <p:spPr>
          <a:xfrm>
            <a:off x="4442425" y="3635100"/>
            <a:ext cx="28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do high-karma Reddit users in r/frugal talk about most frequently, and what emotional tones dominate their posts?”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trending supplements across r/Nootropics and r/Fitness—what symbolic differences show up in community language and sentiment?”</a:t>
            </a:r>
            <a:endParaRPr b="1" sz="700">
              <a:solidFill>
                <a:srgbClr val="FFFFFF"/>
              </a:solidFill>
              <a:latin typeface="Roboto Mono"/>
              <a:ea typeface="Roboto Mono"/>
              <a:cs typeface="Roboto Mono"/>
              <a:sym typeface="Roboto Mono"/>
            </a:endParaRPr>
          </a:p>
        </p:txBody>
      </p:sp>
      <p:sp>
        <p:nvSpPr>
          <p:cNvPr id="1284" name="Google Shape;1284;p72"/>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85" name="Google Shape;1285;p72"/>
          <p:cNvSpPr txBox="1"/>
          <p:nvPr/>
        </p:nvSpPr>
        <p:spPr>
          <a:xfrm>
            <a:off x="4818909" y="3307600"/>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286" name="Google Shape;1286;p72"/>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subreddit keyword searches over time to spot narrative shifts.  Combine keyword tracking with top user lists to find culture carriers or niche influencers</a:t>
            </a:r>
            <a:endParaRPr b="1" sz="900">
              <a:solidFill>
                <a:schemeClr val="dk1"/>
              </a:solidFill>
              <a:latin typeface="Figtree"/>
              <a:ea typeface="Figtree"/>
              <a:cs typeface="Figtree"/>
              <a:sym typeface="Figtree"/>
            </a:endParaRPr>
          </a:p>
        </p:txBody>
      </p:sp>
      <p:pic>
        <p:nvPicPr>
          <p:cNvPr id="1287" name="Google Shape;1287;p72"/>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288" name="Google Shape;1288;p72"/>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292" name="Shape 1292"/>
        <p:cNvGrpSpPr/>
        <p:nvPr/>
      </p:nvGrpSpPr>
      <p:grpSpPr>
        <a:xfrm>
          <a:off x="0" y="0"/>
          <a:ext cx="0" cy="0"/>
          <a:chOff x="0" y="0"/>
          <a:chExt cx="0" cy="0"/>
        </a:xfrm>
      </p:grpSpPr>
      <p:sp>
        <p:nvSpPr>
          <p:cNvPr id="1293" name="Google Shape;1293;p73"/>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PainPointy</a:t>
            </a:r>
            <a:endParaRPr b="1" sz="2200">
              <a:solidFill>
                <a:srgbClr val="11C2C2"/>
              </a:solidFill>
              <a:latin typeface="Google Sans"/>
              <a:ea typeface="Google Sans"/>
              <a:cs typeface="Google Sans"/>
              <a:sym typeface="Google Sans"/>
            </a:endParaRPr>
          </a:p>
        </p:txBody>
      </p:sp>
      <p:sp>
        <p:nvSpPr>
          <p:cNvPr id="1296" name="Google Shape;1296;p73"/>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297" name="Google Shape;1297;p73"/>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298" name="Google Shape;1298;p73"/>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PainPointy helps you uncover real customer frustrations, unmet needs, and product pain points by mining reviews, forums, and testimonials from across the internet. It uses NLP and clustering to summarize key complaints, desires, and user language around any product, category, or brand.</a:t>
            </a:r>
            <a:endParaRPr b="1" sz="1000">
              <a:solidFill>
                <a:schemeClr val="dk1"/>
              </a:solidFill>
              <a:latin typeface="Figtree"/>
              <a:ea typeface="Figtree"/>
              <a:cs typeface="Figtree"/>
              <a:sym typeface="Figtree"/>
            </a:endParaRPr>
          </a:p>
          <a:p>
            <a:pPr indent="0" lvl="0" marL="0" rtl="0" algn="l">
              <a:spcBef>
                <a:spcPts val="0"/>
              </a:spcBef>
              <a:spcAft>
                <a:spcPts val="0"/>
              </a:spcAft>
              <a:buNone/>
            </a:pPr>
            <a:r>
              <a:t/>
            </a:r>
            <a:endParaRPr b="1" sz="1000">
              <a:solidFill>
                <a:schemeClr val="dk1"/>
              </a:solidFill>
              <a:latin typeface="Figtree"/>
              <a:ea typeface="Figtree"/>
              <a:cs typeface="Figtree"/>
              <a:sym typeface="Figtree"/>
            </a:endParaRPr>
          </a:p>
        </p:txBody>
      </p:sp>
      <p:sp>
        <p:nvSpPr>
          <p:cNvPr id="1299" name="Google Shape;1299;p73"/>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identifying product gaps or unmet emotional needs in a market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problem statements for new product or feature ideas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When gathering real voice-of-customer phrases for copywriting, UX, or marketing</a:t>
            </a:r>
            <a:endParaRPr sz="900">
              <a:solidFill>
                <a:schemeClr val="dk1"/>
              </a:solidFill>
              <a:latin typeface="Figtree"/>
              <a:ea typeface="Figtree"/>
              <a:cs typeface="Figtree"/>
              <a:sym typeface="Figtree"/>
            </a:endParaRPr>
          </a:p>
        </p:txBody>
      </p:sp>
      <p:sp>
        <p:nvSpPr>
          <p:cNvPr id="1300" name="Google Shape;1300;p73"/>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3"/>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02" name="Google Shape;1302;p73"/>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startup uses PainPointy to analyze 1-star reviews for competitor acne products and finds recurring frustration with “greasy texture” and “lack of results after 2 weeks,” leading to a new lightweight serum MVP with fast-acting claims.</a:t>
            </a:r>
            <a:endParaRPr sz="900">
              <a:solidFill>
                <a:schemeClr val="dk1"/>
              </a:solidFill>
              <a:latin typeface="Figtree"/>
              <a:ea typeface="Figtree"/>
              <a:cs typeface="Figtree"/>
              <a:sym typeface="Figtree"/>
            </a:endParaRPr>
          </a:p>
        </p:txBody>
      </p:sp>
      <p:sp>
        <p:nvSpPr>
          <p:cNvPr id="1303" name="Google Shape;1303;p73"/>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04" name="Google Shape;1304;p73"/>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5" name="Google Shape;1305;p73"/>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06" name="Google Shape;1306;p73"/>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07" name="Google Shape;1307;p73"/>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Problem Discovery + Voice of Customer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08" name="Google Shape;1308;p73"/>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https://www.painpointy.com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product name, brand, or topic (e.g. “meal replacement”, “Notion”, or “air fryer”)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PainPointy scrapes and clusters pain points from reviews, Q&amp;A forums, and complaints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grouped pain points, top phrases, emotional drivers, and sample excerpts</a:t>
            </a:r>
            <a:endParaRPr sz="900">
              <a:solidFill>
                <a:srgbClr val="FFFFFF"/>
              </a:solidFill>
              <a:latin typeface="Figtree"/>
              <a:ea typeface="Figtree"/>
              <a:cs typeface="Figtree"/>
              <a:sym typeface="Figtree"/>
            </a:endParaRPr>
          </a:p>
        </p:txBody>
      </p:sp>
      <p:sp>
        <p:nvSpPr>
          <p:cNvPr id="1309" name="Google Shape;1309;p73"/>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3"/>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3"/>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 PainPoint Analysis to turn raw complaints into deeper JTBD or emotional arcs.  SparkToro to find where those frustrated users hang out.  RedditScout to validate pain points in community forums and threads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Noora (Feedback Analytics) — great for SaaS but requires uploading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UserVoice/Aha! Ideas — internal product feedback platforms for teams</a:t>
            </a:r>
            <a:endParaRPr sz="700">
              <a:solidFill>
                <a:schemeClr val="dk1"/>
              </a:solidFill>
              <a:latin typeface="Figtree"/>
              <a:ea typeface="Figtree"/>
              <a:cs typeface="Figtree"/>
              <a:sym typeface="Figtree"/>
            </a:endParaRPr>
          </a:p>
        </p:txBody>
      </p:sp>
      <p:sp>
        <p:nvSpPr>
          <p:cNvPr id="1312" name="Google Shape;1312;p73"/>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Automatic clustering of similar user complaints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Summarized pain points with volume and frequency indicators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to full original text excerpts for context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Ability to explore by product, competitor, or category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 insights for use in persona or messaging development</a:t>
            </a:r>
            <a:endParaRPr sz="700">
              <a:solidFill>
                <a:schemeClr val="dk1"/>
              </a:solidFill>
              <a:latin typeface="Figtree"/>
              <a:ea typeface="Figtree"/>
              <a:cs typeface="Figtree"/>
              <a:sym typeface="Figtree"/>
            </a:endParaRPr>
          </a:p>
        </p:txBody>
      </p:sp>
      <p:sp>
        <p:nvSpPr>
          <p:cNvPr id="1313" name="Google Shape;1313;p73"/>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3"/>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“Cluster and label the core emotional drivers behind the most common complaints in [product] reviews.”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unmet needs can we spot in the way users talk about [category] frustrations?”</a:t>
            </a:r>
            <a:endParaRPr b="1" sz="700">
              <a:solidFill>
                <a:srgbClr val="FFFFFF"/>
              </a:solidFill>
              <a:latin typeface="Roboto Mono"/>
              <a:ea typeface="Roboto Mono"/>
              <a:cs typeface="Roboto Mono"/>
              <a:sym typeface="Roboto Mono"/>
            </a:endParaRPr>
          </a:p>
        </p:txBody>
      </p:sp>
      <p:sp>
        <p:nvSpPr>
          <p:cNvPr id="1315" name="Google Shape;1315;p73"/>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16" name="Google Shape;1316;p73"/>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17" name="Google Shape;1317;p73"/>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PainPointy before writing landing pages—pull phrasing directly from customer pain language.  Run side-by-side comparisons of two competing brands to identify whitespace opportunities</a:t>
            </a:r>
            <a:endParaRPr b="1" sz="900">
              <a:solidFill>
                <a:schemeClr val="dk1"/>
              </a:solidFill>
              <a:latin typeface="Figtree"/>
              <a:ea typeface="Figtree"/>
              <a:cs typeface="Figtree"/>
              <a:sym typeface="Figtree"/>
            </a:endParaRPr>
          </a:p>
        </p:txBody>
      </p:sp>
      <p:pic>
        <p:nvPicPr>
          <p:cNvPr id="1318" name="Google Shape;1318;p73"/>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19" name="Google Shape;1319;p73"/>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EF8F7"/>
        </a:solidFill>
      </p:bgPr>
    </p:bg>
    <p:spTree>
      <p:nvGrpSpPr>
        <p:cNvPr id="1323" name="Shape 1323"/>
        <p:cNvGrpSpPr/>
        <p:nvPr/>
      </p:nvGrpSpPr>
      <p:grpSpPr>
        <a:xfrm>
          <a:off x="0" y="0"/>
          <a:ext cx="0" cy="0"/>
          <a:chOff x="0" y="0"/>
          <a:chExt cx="0" cy="0"/>
        </a:xfrm>
      </p:grpSpPr>
      <p:sp>
        <p:nvSpPr>
          <p:cNvPr id="1324" name="Google Shape;1324;p74"/>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xx</a:t>
            </a:r>
            <a:endParaRPr b="1" sz="2200">
              <a:solidFill>
                <a:srgbClr val="11C2C2"/>
              </a:solidFill>
              <a:latin typeface="Google Sans"/>
              <a:ea typeface="Google Sans"/>
              <a:cs typeface="Google Sans"/>
              <a:sym typeface="Google Sans"/>
            </a:endParaRPr>
          </a:p>
        </p:txBody>
      </p:sp>
      <p:sp>
        <p:nvSpPr>
          <p:cNvPr id="1327" name="Google Shape;1327;p74"/>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28" name="Google Shape;1328;p74"/>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29" name="Google Shape;1329;p74"/>
          <p:cNvSpPr txBox="1"/>
          <p:nvPr/>
        </p:nvSpPr>
        <p:spPr>
          <a:xfrm>
            <a:off x="275225" y="780238"/>
            <a:ext cx="38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xx</a:t>
            </a:r>
            <a:endParaRPr b="1" sz="1000">
              <a:solidFill>
                <a:schemeClr val="dk1"/>
              </a:solidFill>
              <a:latin typeface="Figtree"/>
              <a:ea typeface="Figtree"/>
              <a:cs typeface="Figtree"/>
              <a:sym typeface="Figtree"/>
            </a:endParaRPr>
          </a:p>
        </p:txBody>
      </p:sp>
      <p:sp>
        <p:nvSpPr>
          <p:cNvPr id="1330" name="Google Shape;1330;p74"/>
          <p:cNvSpPr txBox="1"/>
          <p:nvPr/>
        </p:nvSpPr>
        <p:spPr>
          <a:xfrm>
            <a:off x="286625" y="2115550"/>
            <a:ext cx="371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1331" name="Google Shape;1331;p74"/>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4"/>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33" name="Google Shape;1333;p74"/>
          <p:cNvSpPr txBox="1"/>
          <p:nvPr/>
        </p:nvSpPr>
        <p:spPr>
          <a:xfrm>
            <a:off x="207200" y="3629996"/>
            <a:ext cx="380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xx</a:t>
            </a:r>
            <a:endParaRPr sz="900">
              <a:solidFill>
                <a:schemeClr val="dk1"/>
              </a:solidFill>
              <a:latin typeface="Figtree"/>
              <a:ea typeface="Figtree"/>
              <a:cs typeface="Figtree"/>
              <a:sym typeface="Figtree"/>
            </a:endParaRPr>
          </a:p>
        </p:txBody>
      </p:sp>
      <p:sp>
        <p:nvSpPr>
          <p:cNvPr id="1334" name="Google Shape;1334;p74"/>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35" name="Google Shape;1335;p74"/>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74"/>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37" name="Google Shape;1337;p74"/>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38" name="Google Shape;1338;p74"/>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xx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39" name="Google Shape;1339;p74"/>
          <p:cNvSpPr txBox="1"/>
          <p:nvPr/>
        </p:nvSpPr>
        <p:spPr>
          <a:xfrm>
            <a:off x="4537950" y="313700"/>
            <a:ext cx="4211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xx</a:t>
            </a:r>
            <a:endParaRPr sz="900">
              <a:solidFill>
                <a:srgbClr val="FFFFFF"/>
              </a:solidFill>
              <a:latin typeface="Figtree"/>
              <a:ea typeface="Figtree"/>
              <a:cs typeface="Figtree"/>
              <a:sym typeface="Figtree"/>
            </a:endParaRPr>
          </a:p>
        </p:txBody>
      </p:sp>
      <p:sp>
        <p:nvSpPr>
          <p:cNvPr id="1340" name="Google Shape;1340;p74"/>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txBox="1"/>
          <p:nvPr/>
        </p:nvSpPr>
        <p:spPr>
          <a:xfrm>
            <a:off x="4490750" y="1767884"/>
            <a:ext cx="272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xx</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1343" name="Google Shape;1343;p74"/>
          <p:cNvSpPr txBox="1"/>
          <p:nvPr/>
        </p:nvSpPr>
        <p:spPr>
          <a:xfrm>
            <a:off x="7435513" y="1832900"/>
            <a:ext cx="133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xx</a:t>
            </a:r>
            <a:endParaRPr sz="700">
              <a:solidFill>
                <a:schemeClr val="dk1"/>
              </a:solidFill>
              <a:latin typeface="Figtree"/>
              <a:ea typeface="Figtree"/>
              <a:cs typeface="Figtree"/>
              <a:sym typeface="Figtree"/>
            </a:endParaRPr>
          </a:p>
        </p:txBody>
      </p:sp>
      <p:sp>
        <p:nvSpPr>
          <p:cNvPr id="1344" name="Google Shape;1344;p74"/>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txBox="1"/>
          <p:nvPr/>
        </p:nvSpPr>
        <p:spPr>
          <a:xfrm>
            <a:off x="4517420" y="3635100"/>
            <a:ext cx="238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700">
                <a:solidFill>
                  <a:srgbClr val="FFFFFF"/>
                </a:solidFill>
                <a:latin typeface="Roboto Mono"/>
                <a:ea typeface="Roboto Mono"/>
                <a:cs typeface="Roboto Mono"/>
                <a:sym typeface="Roboto Mono"/>
              </a:rPr>
              <a:t>xx</a:t>
            </a:r>
            <a:endParaRPr b="1" sz="700">
              <a:solidFill>
                <a:srgbClr val="FFFFFF"/>
              </a:solidFill>
              <a:latin typeface="Roboto Mono"/>
              <a:ea typeface="Roboto Mono"/>
              <a:cs typeface="Roboto Mono"/>
              <a:sym typeface="Roboto Mono"/>
            </a:endParaRPr>
          </a:p>
        </p:txBody>
      </p:sp>
      <p:sp>
        <p:nvSpPr>
          <p:cNvPr id="1346" name="Google Shape;1346;p74"/>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47" name="Google Shape;1347;p74"/>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48" name="Google Shape;1348;p74"/>
          <p:cNvSpPr txBox="1"/>
          <p:nvPr/>
        </p:nvSpPr>
        <p:spPr>
          <a:xfrm>
            <a:off x="662950" y="4628000"/>
            <a:ext cx="8481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xx</a:t>
            </a:r>
            <a:endParaRPr b="1" sz="900">
              <a:solidFill>
                <a:schemeClr val="dk1"/>
              </a:solidFill>
              <a:latin typeface="Figtree"/>
              <a:ea typeface="Figtree"/>
              <a:cs typeface="Figtree"/>
              <a:sym typeface="Figtree"/>
            </a:endParaRPr>
          </a:p>
        </p:txBody>
      </p:sp>
      <p:pic>
        <p:nvPicPr>
          <p:cNvPr id="1349" name="Google Shape;1349;p74"/>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50" name="Google Shape;1350;p74"/>
          <p:cNvPicPr preferRelativeResize="0"/>
          <p:nvPr/>
        </p:nvPicPr>
        <p:blipFill rotWithShape="1">
          <a:blip r:embed="rId4">
            <a:alphaModFix/>
          </a:blip>
          <a:srcRect b="11669" l="75064" r="2780" t="56741"/>
          <a:stretch/>
        </p:blipFill>
        <p:spPr>
          <a:xfrm>
            <a:off x="3794464" y="306849"/>
            <a:ext cx="297900" cy="307800"/>
          </a:xfrm>
          <a:prstGeom prst="ellipse">
            <a:avLst/>
          </a:prstGeom>
          <a:noFill/>
          <a:ln cap="flat" cmpd="sng" w="9525">
            <a:solidFill>
              <a:srgbClr val="9E9E9E"/>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75"/>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1356" name="Google Shape;1356;p75"/>
          <p:cNvSpPr txBox="1"/>
          <p:nvPr/>
        </p:nvSpPr>
        <p:spPr>
          <a:xfrm>
            <a:off x="2963100" y="2833113"/>
            <a:ext cx="32178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Google Sans"/>
                <a:ea typeface="Google Sans"/>
                <a:cs typeface="Google Sans"/>
                <a:sym typeface="Google Sans"/>
              </a:rPr>
              <a:t>Digital Smell Toolkit</a:t>
            </a:r>
            <a:endParaRPr b="1" sz="30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Sniff out hidden insights from customer experience and satisfaction feedback</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1357" name="Google Shape;1357;p75"/>
          <p:cNvPicPr preferRelativeResize="0"/>
          <p:nvPr/>
        </p:nvPicPr>
        <p:blipFill rotWithShape="1">
          <a:blip r:embed="rId4">
            <a:alphaModFix/>
          </a:blip>
          <a:srcRect b="48246" l="65126" r="12719" t="20163"/>
          <a:stretch/>
        </p:blipFill>
        <p:spPr>
          <a:xfrm>
            <a:off x="3771298" y="1088828"/>
            <a:ext cx="1601400" cy="16560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61" name="Shape 1361"/>
        <p:cNvGrpSpPr/>
        <p:nvPr/>
      </p:nvGrpSpPr>
      <p:grpSpPr>
        <a:xfrm>
          <a:off x="0" y="0"/>
          <a:ext cx="0" cy="0"/>
          <a:chOff x="0" y="0"/>
          <a:chExt cx="0" cy="0"/>
        </a:xfrm>
      </p:grpSpPr>
      <p:sp>
        <p:nvSpPr>
          <p:cNvPr id="1362" name="Google Shape;1362;p7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Versive</a:t>
            </a:r>
            <a:endParaRPr b="1" sz="2200">
              <a:solidFill>
                <a:srgbClr val="11C2C2"/>
              </a:solidFill>
              <a:latin typeface="Google Sans"/>
              <a:ea typeface="Google Sans"/>
              <a:cs typeface="Google Sans"/>
              <a:sym typeface="Google Sans"/>
            </a:endParaRPr>
          </a:p>
        </p:txBody>
      </p:sp>
      <p:sp>
        <p:nvSpPr>
          <p:cNvPr id="1365" name="Google Shape;1365;p76"/>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66" name="Google Shape;1366;p76"/>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67" name="Google Shape;1367;p76"/>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Versive is an AI-moderated research platform that blends the depth of interviews with the speed of surveys. It uses intelligent follow-up probing to surface honest, emotionally nuanced insights at scale — bypassing social desirability bias and “Mom Test” pitfalls. Versive can collect rich qual and quant data across languages, journeys, and environments.</a:t>
            </a:r>
            <a:endParaRPr b="1" sz="1000">
              <a:solidFill>
                <a:schemeClr val="dk1"/>
              </a:solidFill>
              <a:latin typeface="Figtree"/>
              <a:ea typeface="Figtree"/>
              <a:cs typeface="Figtree"/>
              <a:sym typeface="Figtree"/>
            </a:endParaRPr>
          </a:p>
        </p:txBody>
      </p:sp>
      <p:sp>
        <p:nvSpPr>
          <p:cNvPr id="1368" name="Google Shape;1368;p7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honest emotional feedback on sensitive topics without human moderators influencing responses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embed research into user flows, product packaging, or physical spaces (QR/NFC enabled)</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looking to gather deeper insight at scale without sacrificing richness or speed</a:t>
            </a:r>
            <a:endParaRPr sz="900">
              <a:solidFill>
                <a:schemeClr val="dk1"/>
              </a:solidFill>
              <a:latin typeface="Figtree"/>
              <a:ea typeface="Figtree"/>
              <a:cs typeface="Figtree"/>
              <a:sym typeface="Figtree"/>
            </a:endParaRPr>
          </a:p>
        </p:txBody>
      </p:sp>
      <p:sp>
        <p:nvSpPr>
          <p:cNvPr id="1369" name="Google Shape;1369;p7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71" name="Google Shape;1371;p76"/>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 embed a Versive AI interview into a checkout flow via QR code on packaging. The tool detects that churned users consistently mention “not feeling seen” in the brand journey — a powerful emotional insight that would’ve been missed in traditional surveys.</a:t>
            </a:r>
            <a:endParaRPr sz="900">
              <a:solidFill>
                <a:schemeClr val="dk1"/>
              </a:solidFill>
              <a:latin typeface="Figtree"/>
              <a:ea typeface="Figtree"/>
              <a:cs typeface="Figtree"/>
              <a:sym typeface="Figtree"/>
            </a:endParaRPr>
          </a:p>
        </p:txBody>
      </p:sp>
      <p:sp>
        <p:nvSpPr>
          <p:cNvPr id="1372" name="Google Shape;1372;p7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373" name="Google Shape;1373;p7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7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375" name="Google Shape;1375;p7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376" name="Google Shape;1376;p7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AI Interviewing &amp; Research</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377" name="Google Shape;1377;p76"/>
          <p:cNvSpPr txBox="1"/>
          <p:nvPr/>
        </p:nvSpPr>
        <p:spPr>
          <a:xfrm>
            <a:off x="4537950" y="2906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Design your conversational interview or mixed-method survey in Versive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Embed via link, QR code, or NFC tag in the relevant customer journey touchpoint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Let the AI moderator handle probing and multilingual participant engagement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responses in-platform or export transcripts and summaries for deep listening</a:t>
            </a:r>
            <a:endParaRPr sz="900">
              <a:solidFill>
                <a:srgbClr val="FFFFFF"/>
              </a:solidFill>
              <a:latin typeface="Figtree"/>
              <a:ea typeface="Figtree"/>
              <a:cs typeface="Figtree"/>
              <a:sym typeface="Figtree"/>
            </a:endParaRPr>
          </a:p>
        </p:txBody>
      </p:sp>
      <p:sp>
        <p:nvSpPr>
          <p:cNvPr id="1378" name="Google Shape;1378;p7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Typeform – for top-of-funnel pre-screeners before deep probing with Versive</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Screen Studio – to capture visual and semiotic context during embedded flows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Grain or tl;dv – to layer human notes or voice cues over auto-transcripts when triangulating findings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Sprig – for in-app microsurveys and user feedback</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Dovetail – for qual analysis but without AI-moderated collection</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UserTesting – stronger on usability testing, but lacks the conversational AI layer</a:t>
            </a:r>
            <a:endParaRPr sz="700">
              <a:solidFill>
                <a:schemeClr val="dk1"/>
              </a:solidFill>
              <a:latin typeface="Figtree"/>
              <a:ea typeface="Figtree"/>
              <a:cs typeface="Figtree"/>
              <a:sym typeface="Figtree"/>
            </a:endParaRPr>
          </a:p>
        </p:txBody>
      </p:sp>
      <p:sp>
        <p:nvSpPr>
          <p:cNvPr id="1381" name="Google Shape;1381;p76"/>
          <p:cNvSpPr txBox="1"/>
          <p:nvPr/>
        </p:nvSpPr>
        <p:spPr>
          <a:xfrm>
            <a:off x="7435513" y="1832900"/>
            <a:ext cx="1338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AI-Moderated Interviews (with auto-probing to uncover deeper truths)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Real-Time Multilingual Translation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Usability Testing (screen + voice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Embedded QR/NFC Touchpoints for In-Situ Insight Collection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Instant Thematic Tagging + Shareable Reports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Upload &amp; Analyze External Transcripts for Rapid Synthesis</a:t>
            </a:r>
            <a:endParaRPr sz="700">
              <a:solidFill>
                <a:schemeClr val="dk1"/>
              </a:solidFill>
              <a:latin typeface="Figtree"/>
              <a:ea typeface="Figtree"/>
              <a:cs typeface="Figtree"/>
              <a:sym typeface="Figtree"/>
            </a:endParaRPr>
          </a:p>
        </p:txBody>
      </p:sp>
      <p:sp>
        <p:nvSpPr>
          <p:cNvPr id="1382" name="Google Shape;1382;p7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txBox="1"/>
          <p:nvPr/>
        </p:nvSpPr>
        <p:spPr>
          <a:xfrm>
            <a:off x="4517425" y="3635100"/>
            <a:ext cx="2573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hesitations are stopping users from completing this onboarding journey, and how do they talk about them emotionally?”</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metaphors or emotional language do users use when describing their relationship with our product?”</a:t>
            </a:r>
            <a:endParaRPr b="1" sz="700">
              <a:solidFill>
                <a:srgbClr val="FFFFFF"/>
              </a:solidFill>
              <a:latin typeface="Roboto Mono"/>
              <a:ea typeface="Roboto Mono"/>
              <a:cs typeface="Roboto Mono"/>
              <a:sym typeface="Roboto Mono"/>
            </a:endParaRPr>
          </a:p>
        </p:txBody>
      </p:sp>
      <p:sp>
        <p:nvSpPr>
          <p:cNvPr id="1384" name="Google Shape;1384;p7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85" name="Google Shape;1385;p7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386" name="Google Shape;1386;p7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Versive in liminal spaces (e.g. post-purchase, product return, in-store dwell) where subconscious emotions rise to the surface.  Pair AI interviews with visual trendboards to prompt richer symbolic or semiotic feedback in real time</a:t>
            </a:r>
            <a:endParaRPr b="1" sz="900">
              <a:solidFill>
                <a:schemeClr val="dk1"/>
              </a:solidFill>
              <a:latin typeface="Figtree"/>
              <a:ea typeface="Figtree"/>
              <a:cs typeface="Figtree"/>
              <a:sym typeface="Figtree"/>
            </a:endParaRPr>
          </a:p>
        </p:txBody>
      </p:sp>
      <p:pic>
        <p:nvPicPr>
          <p:cNvPr id="1387" name="Google Shape;1387;p7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388" name="Google Shape;1388;p76"/>
          <p:cNvPicPr preferRelativeResize="0"/>
          <p:nvPr/>
        </p:nvPicPr>
        <p:blipFill rotWithShape="1">
          <a:blip r:embed="rId4">
            <a:alphaModFix/>
          </a:blip>
          <a:srcRect b="48246" l="65126" r="12719" t="20163"/>
          <a:stretch/>
        </p:blipFill>
        <p:spPr>
          <a:xfrm>
            <a:off x="3711497" y="333902"/>
            <a:ext cx="297600" cy="3078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392" name="Shape 1392"/>
        <p:cNvGrpSpPr/>
        <p:nvPr/>
      </p:nvGrpSpPr>
      <p:grpSpPr>
        <a:xfrm>
          <a:off x="0" y="0"/>
          <a:ext cx="0" cy="0"/>
          <a:chOff x="0" y="0"/>
          <a:chExt cx="0" cy="0"/>
        </a:xfrm>
      </p:grpSpPr>
      <p:sp>
        <p:nvSpPr>
          <p:cNvPr id="1393" name="Google Shape;1393;p7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Video Ask</a:t>
            </a:r>
            <a:endParaRPr b="1" sz="2200">
              <a:solidFill>
                <a:srgbClr val="11C2C2"/>
              </a:solidFill>
              <a:latin typeface="Google Sans"/>
              <a:ea typeface="Google Sans"/>
              <a:cs typeface="Google Sans"/>
              <a:sym typeface="Google Sans"/>
            </a:endParaRPr>
          </a:p>
        </p:txBody>
      </p:sp>
      <p:sp>
        <p:nvSpPr>
          <p:cNvPr id="1396" name="Google Shape;1396;p7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397" name="Google Shape;1397;p7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398" name="Google Shape;1398;p77"/>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VideoAsk captures human emotion, tone, and body language through asynchronous video conversations. It enables you to gather authentic, unfiltered feedback from users, customers, or research participants—anytime, anywhere—without needing to coordinate live interviews. With video-first forms and funnels, it bridges the gap between traditional surveys and in-depth interviews.</a:t>
            </a:r>
            <a:endParaRPr b="1" sz="900">
              <a:solidFill>
                <a:schemeClr val="dk1"/>
              </a:solidFill>
              <a:latin typeface="Figtree"/>
              <a:ea typeface="Figtree"/>
              <a:cs typeface="Figtree"/>
              <a:sym typeface="Figtree"/>
            </a:endParaRPr>
          </a:p>
        </p:txBody>
      </p:sp>
      <p:sp>
        <p:nvSpPr>
          <p:cNvPr id="1399" name="Google Shape;1399;p77"/>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capture emotional nuance and body language without scheduling live interviews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conducting qualitative research, testimonials, or onboarding feedback in a more human way</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layer AI emotion, facial, or tone analysis to decode underlying sentiment and reactions</a:t>
            </a:r>
            <a:endParaRPr sz="900">
              <a:solidFill>
                <a:schemeClr val="dk1"/>
              </a:solidFill>
              <a:latin typeface="Figtree"/>
              <a:ea typeface="Figtree"/>
              <a:cs typeface="Figtree"/>
              <a:sym typeface="Figtree"/>
            </a:endParaRPr>
          </a:p>
        </p:txBody>
      </p:sp>
      <p:sp>
        <p:nvSpPr>
          <p:cNvPr id="1400" name="Google Shape;1400;p7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02" name="Google Shape;1402;p77"/>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wellness brand embeds a VideoAsk QR code on product packaging to invite users to share their first impressions. Their facial expressions and tone are later analyzed with emotion AI to uncover the real “felt experience” of using the product.</a:t>
            </a:r>
            <a:endParaRPr sz="900">
              <a:solidFill>
                <a:schemeClr val="dk1"/>
              </a:solidFill>
              <a:latin typeface="Figtree"/>
              <a:ea typeface="Figtree"/>
              <a:cs typeface="Figtree"/>
              <a:sym typeface="Figtree"/>
            </a:endParaRPr>
          </a:p>
        </p:txBody>
      </p:sp>
      <p:sp>
        <p:nvSpPr>
          <p:cNvPr id="1403" name="Google Shape;1403;p7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04" name="Google Shape;1404;p7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5" name="Google Shape;1405;p7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406" name="Google Shape;1406;p77"/>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407" name="Google Shape;1407;p77"/>
          <p:cNvSpPr txBox="1"/>
          <p:nvPr/>
        </p:nvSpPr>
        <p:spPr>
          <a:xfrm>
            <a:off x="207200" y="416000"/>
            <a:ext cx="3801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Asynchronous Video Interviews &amp; Conversational UX</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408" name="Google Shape;1408;p77"/>
          <p:cNvSpPr txBox="1"/>
          <p:nvPr/>
        </p:nvSpPr>
        <p:spPr>
          <a:xfrm>
            <a:off x="4523950" y="29065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Record your questions as short, engaging videos within the VideoAsk builder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Choose answer types (video, audio, text, multiple choice) and customize branding</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Share via link, embed in your site, or place QR/NFC tags on packaging or spaces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Collect and review responses asynchronously, using built-in or external AI tools for deeper analysis</a:t>
            </a:r>
            <a:endParaRPr sz="900">
              <a:solidFill>
                <a:srgbClr val="FFFFFF"/>
              </a:solidFill>
              <a:latin typeface="Figtree"/>
              <a:ea typeface="Figtree"/>
              <a:cs typeface="Figtree"/>
              <a:sym typeface="Figtree"/>
            </a:endParaRPr>
          </a:p>
        </p:txBody>
      </p:sp>
      <p:sp>
        <p:nvSpPr>
          <p:cNvPr id="1409" name="Google Shape;1409;p77"/>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txBox="1"/>
          <p:nvPr/>
        </p:nvSpPr>
        <p:spPr>
          <a:xfrm>
            <a:off x="4490750" y="17678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Hume AI – Analyze tone, facial expressions, and micro-emotions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Browserflow or n8n – Automate collection, tagging, and spreadsheet output of video responses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Typeform with VideoAsk Integration – For lighter-weight video responses</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Loom + Airtable/Zapier – DIY alternative for asynchronous feedback</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Vouch or Testimonial.to – More focused on social proof and brand storytelling</a:t>
            </a:r>
            <a:endParaRPr sz="700">
              <a:solidFill>
                <a:schemeClr val="dk1"/>
              </a:solidFill>
              <a:latin typeface="Figtree"/>
              <a:ea typeface="Figtree"/>
              <a:cs typeface="Figtree"/>
              <a:sym typeface="Figtree"/>
            </a:endParaRPr>
          </a:p>
        </p:txBody>
      </p:sp>
      <p:sp>
        <p:nvSpPr>
          <p:cNvPr id="1412" name="Google Shape;1412;p77"/>
          <p:cNvSpPr txBox="1"/>
          <p:nvPr/>
        </p:nvSpPr>
        <p:spPr>
          <a:xfrm>
            <a:off x="7435526" y="1832900"/>
            <a:ext cx="142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Asynchronous Video Interviews – No scheduling, real-time insights at the user’s pace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Video Funnels &amp; Forms – Guide users through multi-step, personalized flows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 Video Chatbots – Automate basic interactions with natural spoken responses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Embed Anywhere – Use in websites, emails, SMS, or offline with QR/NFC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Rich Data Collection – Video, voice, and open-text capture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Calls Option – Switch to real-time when needed</a:t>
            </a:r>
            <a:endParaRPr sz="700">
              <a:solidFill>
                <a:schemeClr val="dk1"/>
              </a:solidFill>
              <a:latin typeface="Figtree"/>
              <a:ea typeface="Figtree"/>
              <a:cs typeface="Figtree"/>
              <a:sym typeface="Figtree"/>
            </a:endParaRPr>
          </a:p>
        </p:txBody>
      </p:sp>
      <p:sp>
        <p:nvSpPr>
          <p:cNvPr id="1413" name="Google Shape;1413;p77"/>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txBox="1"/>
          <p:nvPr/>
        </p:nvSpPr>
        <p:spPr>
          <a:xfrm>
            <a:off x="4517420" y="3635100"/>
            <a:ext cx="23814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hidden emotional cues are revealed in customer testimonials recorded through VideoAsk?”</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does user tone and facial expression change when asked about pricing vs product quality?”</a:t>
            </a:r>
            <a:endParaRPr b="1" sz="700">
              <a:solidFill>
                <a:srgbClr val="FFFFFF"/>
              </a:solidFill>
              <a:latin typeface="Roboto Mono"/>
              <a:ea typeface="Roboto Mono"/>
              <a:cs typeface="Roboto Mono"/>
              <a:sym typeface="Roboto Mono"/>
            </a:endParaRPr>
          </a:p>
        </p:txBody>
      </p:sp>
      <p:sp>
        <p:nvSpPr>
          <p:cNvPr id="1415" name="Google Shape;1415;p77"/>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16" name="Google Shape;1416;p77"/>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417" name="Google Shape;1417;p77"/>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emotion analysis tools to turn nonverbal video signals into structured insight.  Test multiple video funnel paths to compare how different scripts or tones affect user honesty and engagement</a:t>
            </a:r>
            <a:endParaRPr b="1" sz="900">
              <a:solidFill>
                <a:schemeClr val="dk1"/>
              </a:solidFill>
              <a:latin typeface="Figtree"/>
              <a:ea typeface="Figtree"/>
              <a:cs typeface="Figtree"/>
              <a:sym typeface="Figtree"/>
            </a:endParaRPr>
          </a:p>
        </p:txBody>
      </p:sp>
      <p:pic>
        <p:nvPicPr>
          <p:cNvPr id="1418" name="Google Shape;1418;p77"/>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419" name="Google Shape;1419;p77"/>
          <p:cNvPicPr preferRelativeResize="0"/>
          <p:nvPr/>
        </p:nvPicPr>
        <p:blipFill rotWithShape="1">
          <a:blip r:embed="rId4">
            <a:alphaModFix/>
          </a:blip>
          <a:srcRect b="48246" l="65126" r="12719" t="20163"/>
          <a:stretch/>
        </p:blipFill>
        <p:spPr>
          <a:xfrm>
            <a:off x="3711497" y="257702"/>
            <a:ext cx="297600" cy="307800"/>
          </a:xfrm>
          <a:prstGeom prst="ellipse">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423" name="Shape 1423"/>
        <p:cNvGrpSpPr/>
        <p:nvPr/>
      </p:nvGrpSpPr>
      <p:grpSpPr>
        <a:xfrm>
          <a:off x="0" y="0"/>
          <a:ext cx="0" cy="0"/>
          <a:chOff x="0" y="0"/>
          <a:chExt cx="0" cy="0"/>
        </a:xfrm>
      </p:grpSpPr>
      <p:sp>
        <p:nvSpPr>
          <p:cNvPr id="1424" name="Google Shape;1424;p7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Formless.ai</a:t>
            </a:r>
            <a:endParaRPr b="1" sz="2200">
              <a:solidFill>
                <a:srgbClr val="11C2C2"/>
              </a:solidFill>
              <a:latin typeface="Google Sans"/>
              <a:ea typeface="Google Sans"/>
              <a:cs typeface="Google Sans"/>
              <a:sym typeface="Google Sans"/>
            </a:endParaRPr>
          </a:p>
        </p:txBody>
      </p:sp>
      <p:sp>
        <p:nvSpPr>
          <p:cNvPr id="1427" name="Google Shape;1427;p7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28" name="Google Shape;1428;p7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1429" name="Google Shape;1429;p78"/>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Formless.ai is an AI-native form builder that collects structured data through natural, two-way conversations. It adapts tone, language, and flow dynamically, encouraging users to open up with more thoughtful, authentic responses. Built-in multilingual and brand-personality features help you embed insight-capturing conversations across the customer journey.</a:t>
            </a:r>
            <a:endParaRPr b="1" sz="900">
              <a:solidFill>
                <a:schemeClr val="dk1"/>
              </a:solidFill>
              <a:latin typeface="Figtree"/>
              <a:ea typeface="Figtree"/>
              <a:cs typeface="Figtree"/>
              <a:sym typeface="Figtree"/>
            </a:endParaRPr>
          </a:p>
        </p:txBody>
      </p:sp>
      <p:sp>
        <p:nvSpPr>
          <p:cNvPr id="1430" name="Google Shape;1430;p7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collect qual + quant feedback at key touchpoints (e.g. onboarding, post-purchase, interest capture)</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richer responses than static forms without building full interview bots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embed research flows in packaging, campaigns, or product pages—without harming UX</a:t>
            </a:r>
            <a:endParaRPr sz="900">
              <a:solidFill>
                <a:schemeClr val="dk1"/>
              </a:solidFill>
              <a:latin typeface="Figtree"/>
              <a:ea typeface="Figtree"/>
              <a:cs typeface="Figtree"/>
              <a:sym typeface="Figtree"/>
            </a:endParaRPr>
          </a:p>
        </p:txBody>
      </p:sp>
      <p:sp>
        <p:nvSpPr>
          <p:cNvPr id="1431" name="Google Shape;1431;p7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33" name="Google Shape;1433;p78"/>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uses Formless to embed a “Find Your Ritual” quiz on product pages. The AI asks nuanced questions about skin goals and habits while also answering customer questions about ingredients—doubling as a research and sales tool.</a:t>
            </a:r>
            <a:endParaRPr sz="900">
              <a:solidFill>
                <a:schemeClr val="dk1"/>
              </a:solidFill>
              <a:latin typeface="Figtree"/>
              <a:ea typeface="Figtree"/>
              <a:cs typeface="Figtree"/>
              <a:sym typeface="Figtree"/>
            </a:endParaRPr>
          </a:p>
        </p:txBody>
      </p:sp>
      <p:sp>
        <p:nvSpPr>
          <p:cNvPr id="1434" name="Google Shape;1434;p7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1435" name="Google Shape;1435;p7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7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1437" name="Google Shape;1437;p7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1438" name="Google Shape;1438;p78"/>
          <p:cNvSpPr txBox="1"/>
          <p:nvPr/>
        </p:nvSpPr>
        <p:spPr>
          <a:xfrm>
            <a:off x="207200" y="416000"/>
            <a:ext cx="3536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Conversational Data Collection &amp; Smart Form Builder</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1439" name="Google Shape;1439;p78"/>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Create your form on the Formless.ai dashboard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Customize tone, flow, and branding—or start with a template (feedback, quote, pre-order, etc.)</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Train it on your FAQs, docs, or onboarding material so it can answer as well as ask</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Embed the Formless experience via link, widget, QR code, or full-page view</a:t>
            </a:r>
            <a:endParaRPr sz="900">
              <a:solidFill>
                <a:srgbClr val="FFFFFF"/>
              </a:solidFill>
              <a:latin typeface="Figtree"/>
              <a:ea typeface="Figtree"/>
              <a:cs typeface="Figtree"/>
              <a:sym typeface="Figtree"/>
            </a:endParaRPr>
          </a:p>
        </p:txBody>
      </p:sp>
      <p:sp>
        <p:nvSpPr>
          <p:cNvPr id="1440" name="Google Shape;1440;p7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txBox="1"/>
          <p:nvPr/>
        </p:nvSpPr>
        <p:spPr>
          <a:xfrm>
            <a:off x="4490750" y="17678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Versive – For deep AI interviews and post-purchase ethnographic probes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Sheets – For live feedback pipelines and structured data syncing</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QR Code Generator – To embed feedback capture in physical spaces (e.g. packaging, pop-ups, in-store)</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Typeform – Classic UX-friendly form builder with logic branching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VideoAsk – Good for rich video-question flows but not as seamless for AI-led conversations</a:t>
            </a:r>
            <a:endParaRPr sz="700">
              <a:solidFill>
                <a:schemeClr val="dk1"/>
              </a:solidFill>
              <a:latin typeface="Figtree"/>
              <a:ea typeface="Figtree"/>
              <a:cs typeface="Figtree"/>
              <a:sym typeface="Figtree"/>
            </a:endParaRPr>
          </a:p>
        </p:txBody>
      </p:sp>
      <p:sp>
        <p:nvSpPr>
          <p:cNvPr id="1443" name="Google Shape;1443;p78"/>
          <p:cNvSpPr txBox="1"/>
          <p:nvPr/>
        </p:nvSpPr>
        <p:spPr>
          <a:xfrm>
            <a:off x="7435526" y="1832900"/>
            <a:ext cx="1473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Conversational Form Flows – Ask structured questions in a chat-style format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AI-Powered Response Engine – Answer user queries mid-flow using custom knowledge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Multilingual Support (120+ Languages) – Run global research without translation layers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Branded Customization – Align tone and look with your brand voice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Zapier &amp; Native Integrations – Pipe results into Google Sheets, CRMs, calendars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Multiple Use Formats – Embed via button, popup, QR code, or full-screen</a:t>
            </a:r>
            <a:endParaRPr sz="700">
              <a:solidFill>
                <a:schemeClr val="dk1"/>
              </a:solidFill>
              <a:latin typeface="Figtree"/>
              <a:ea typeface="Figtree"/>
              <a:cs typeface="Figtree"/>
              <a:sym typeface="Figtree"/>
            </a:endParaRPr>
          </a:p>
        </p:txBody>
      </p:sp>
      <p:sp>
        <p:nvSpPr>
          <p:cNvPr id="1444" name="Google Shape;1444;p7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txBox="1"/>
          <p:nvPr/>
        </p:nvSpPr>
        <p:spPr>
          <a:xfrm>
            <a:off x="4517426" y="3635100"/>
            <a:ext cx="25782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emerging customer needs show up in open-text responses from our onboarding Formless flows?”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“How do users describe their ideal [product/service/experience] when asked via a conversational flow vs. a static form?”</a:t>
            </a:r>
            <a:endParaRPr b="1" sz="700">
              <a:solidFill>
                <a:srgbClr val="FFFFFF"/>
              </a:solidFill>
              <a:latin typeface="Roboto Mono"/>
              <a:ea typeface="Roboto Mono"/>
              <a:cs typeface="Roboto Mono"/>
              <a:sym typeface="Roboto Mono"/>
            </a:endParaRPr>
          </a:p>
        </p:txBody>
      </p:sp>
      <p:sp>
        <p:nvSpPr>
          <p:cNvPr id="1446" name="Google Shape;1446;p7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47" name="Google Shape;1447;p7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1448" name="Google Shape;1448;p7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Formless on high-exit pages to capture user intent, objections, or confusion in real-time.  Train it on product/brand FAQs to boost engagement while reducing drop-off—especially in forms that require multiple steps</a:t>
            </a:r>
            <a:endParaRPr b="1" sz="900">
              <a:solidFill>
                <a:schemeClr val="dk1"/>
              </a:solidFill>
              <a:latin typeface="Figtree"/>
              <a:ea typeface="Figtree"/>
              <a:cs typeface="Figtree"/>
              <a:sym typeface="Figtree"/>
            </a:endParaRPr>
          </a:p>
        </p:txBody>
      </p:sp>
      <p:pic>
        <p:nvPicPr>
          <p:cNvPr id="1449" name="Google Shape;1449;p7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1450" name="Google Shape;1450;p78"/>
          <p:cNvPicPr preferRelativeResize="0"/>
          <p:nvPr/>
        </p:nvPicPr>
        <p:blipFill rotWithShape="1">
          <a:blip r:embed="rId4">
            <a:alphaModFix/>
          </a:blip>
          <a:srcRect b="48246" l="65126" r="12719" t="20163"/>
          <a:stretch/>
        </p:blipFill>
        <p:spPr>
          <a:xfrm>
            <a:off x="3711497" y="257702"/>
            <a:ext cx="297600" cy="3078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79"/>
          <p:cNvPicPr preferRelativeResize="0"/>
          <p:nvPr/>
        </p:nvPicPr>
        <p:blipFill rotWithShape="1">
          <a:blip r:embed="rId3">
            <a:alphaModFix amt="15000"/>
          </a:blip>
          <a:srcRect b="11730" l="0" r="0" t="0"/>
          <a:stretch/>
        </p:blipFill>
        <p:spPr>
          <a:xfrm>
            <a:off x="0" y="0"/>
            <a:ext cx="9144001" cy="5143500"/>
          </a:xfrm>
          <a:prstGeom prst="rect">
            <a:avLst/>
          </a:prstGeom>
          <a:noFill/>
          <a:ln>
            <a:noFill/>
          </a:ln>
        </p:spPr>
      </p:pic>
      <p:sp>
        <p:nvSpPr>
          <p:cNvPr id="1456" name="Google Shape;1456;p79"/>
          <p:cNvSpPr txBox="1"/>
          <p:nvPr/>
        </p:nvSpPr>
        <p:spPr>
          <a:xfrm>
            <a:off x="2963100" y="2526213"/>
            <a:ext cx="3217800" cy="237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Google Sans"/>
                <a:ea typeface="Google Sans"/>
                <a:cs typeface="Google Sans"/>
                <a:sym typeface="Google Sans"/>
              </a:rPr>
              <a:t>Digital Taste Toolkit</a:t>
            </a:r>
            <a:r>
              <a:rPr lang="en" sz="3100">
                <a:latin typeface="Google Sans"/>
                <a:ea typeface="Google Sans"/>
                <a:cs typeface="Google Sans"/>
                <a:sym typeface="Google Sans"/>
              </a:rPr>
              <a:t> </a:t>
            </a:r>
            <a:endParaRPr sz="3100">
              <a:latin typeface="Google Sans"/>
              <a:ea typeface="Google Sans"/>
              <a:cs typeface="Google Sans"/>
              <a:sym typeface="Google Sans"/>
            </a:endParaRPr>
          </a:p>
          <a:p>
            <a:pPr indent="0" lvl="0" marL="0" rtl="0" algn="ctr">
              <a:spcBef>
                <a:spcPts val="0"/>
              </a:spcBef>
              <a:spcAft>
                <a:spcPts val="0"/>
              </a:spcAft>
              <a:buNone/>
            </a:pPr>
            <a:r>
              <a:rPr lang="en" sz="1500">
                <a:latin typeface="Google Sans"/>
                <a:ea typeface="Google Sans"/>
                <a:cs typeface="Google Sans"/>
                <a:sym typeface="Google Sans"/>
              </a:rPr>
              <a:t>(will be covered in Module 3)</a:t>
            </a:r>
            <a:endParaRPr sz="1500">
              <a:latin typeface="Google Sans"/>
              <a:ea typeface="Google Sans"/>
              <a:cs typeface="Google Sans"/>
              <a:sym typeface="Google Sans"/>
            </a:endParaRPr>
          </a:p>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Sample and predict customer preferences and inclinations by analyzing actions and customer signals</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a:p>
            <a:pPr indent="0" lvl="0" marL="0" rtl="0" algn="ctr">
              <a:spcBef>
                <a:spcPts val="0"/>
              </a:spcBef>
              <a:spcAft>
                <a:spcPts val="0"/>
              </a:spcAft>
              <a:buNone/>
            </a:pPr>
            <a:r>
              <a:t/>
            </a:r>
            <a:endParaRPr sz="1300">
              <a:solidFill>
                <a:schemeClr val="lt1"/>
              </a:solidFill>
              <a:latin typeface="Google Sans"/>
              <a:ea typeface="Google Sans"/>
              <a:cs typeface="Google Sans"/>
              <a:sym typeface="Google Sans"/>
            </a:endParaRPr>
          </a:p>
        </p:txBody>
      </p:sp>
      <p:pic>
        <p:nvPicPr>
          <p:cNvPr id="1457" name="Google Shape;1457;p79"/>
          <p:cNvPicPr preferRelativeResize="0"/>
          <p:nvPr/>
        </p:nvPicPr>
        <p:blipFill rotWithShape="1">
          <a:blip r:embed="rId4">
            <a:alphaModFix/>
          </a:blip>
          <a:srcRect b="64764" l="38921" r="38923" t="3645"/>
          <a:stretch/>
        </p:blipFill>
        <p:spPr>
          <a:xfrm>
            <a:off x="3771300" y="733193"/>
            <a:ext cx="1601400" cy="16554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CC6"/>
        </a:solidFill>
      </p:bgPr>
    </p:bg>
    <p:spTree>
      <p:nvGrpSpPr>
        <p:cNvPr id="1461" name="Shape 1461"/>
        <p:cNvGrpSpPr/>
        <p:nvPr/>
      </p:nvGrpSpPr>
      <p:grpSpPr>
        <a:xfrm>
          <a:off x="0" y="0"/>
          <a:ext cx="0" cy="0"/>
          <a:chOff x="0" y="0"/>
          <a:chExt cx="0" cy="0"/>
        </a:xfrm>
      </p:grpSpPr>
      <p:pic>
        <p:nvPicPr>
          <p:cNvPr id="1462" name="Google Shape;1462;p80"/>
          <p:cNvPicPr preferRelativeResize="0"/>
          <p:nvPr/>
        </p:nvPicPr>
        <p:blipFill>
          <a:blip r:embed="rId3">
            <a:alphaModFix/>
          </a:blip>
          <a:stretch>
            <a:fillRect/>
          </a:stretch>
        </p:blipFill>
        <p:spPr>
          <a:xfrm>
            <a:off x="-47625" y="-3225"/>
            <a:ext cx="9270448" cy="5149949"/>
          </a:xfrm>
          <a:prstGeom prst="rect">
            <a:avLst/>
          </a:prstGeom>
          <a:noFill/>
          <a:ln>
            <a:noFill/>
          </a:ln>
        </p:spPr>
      </p:pic>
      <p:pic>
        <p:nvPicPr>
          <p:cNvPr id="1463" name="Google Shape;1463;p80"/>
          <p:cNvPicPr preferRelativeResize="0"/>
          <p:nvPr/>
        </p:nvPicPr>
        <p:blipFill>
          <a:blip r:embed="rId4">
            <a:alphaModFix/>
          </a:blip>
          <a:stretch>
            <a:fillRect/>
          </a:stretch>
        </p:blipFill>
        <p:spPr>
          <a:xfrm>
            <a:off x="3940329" y="331425"/>
            <a:ext cx="6046800" cy="4036200"/>
          </a:xfrm>
          <a:prstGeom prst="roundRect">
            <a:avLst>
              <a:gd fmla="val 16667" name="adj"/>
            </a:avLst>
          </a:prstGeom>
          <a:noFill/>
          <a:ln cap="flat" cmpd="sng" w="9525">
            <a:solidFill>
              <a:schemeClr val="lt1"/>
            </a:solidFill>
            <a:prstDash val="solid"/>
            <a:round/>
            <a:headEnd len="sm" w="sm" type="none"/>
            <a:tailEnd len="sm" w="sm" type="none"/>
          </a:ln>
        </p:spPr>
      </p:pic>
      <p:sp>
        <p:nvSpPr>
          <p:cNvPr id="1464" name="Google Shape;1464;p80"/>
          <p:cNvSpPr txBox="1"/>
          <p:nvPr/>
        </p:nvSpPr>
        <p:spPr>
          <a:xfrm>
            <a:off x="265650" y="1323325"/>
            <a:ext cx="6454800" cy="25920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b="1" lang="en" sz="6800">
                <a:solidFill>
                  <a:schemeClr val="lt1"/>
                </a:solidFill>
                <a:latin typeface="Playfair Display"/>
                <a:ea typeface="Playfair Display"/>
                <a:cs typeface="Playfair Display"/>
                <a:sym typeface="Playfair Display"/>
              </a:rPr>
              <a:t>Data Collection and Tools 101</a:t>
            </a:r>
            <a:endParaRPr b="1" sz="6800">
              <a:solidFill>
                <a:schemeClr val="lt1"/>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t/>
            </a:r>
            <a:endParaRPr sz="6800">
              <a:solidFill>
                <a:schemeClr val="lt1"/>
              </a:solidFill>
              <a:latin typeface="Source Serif Pro"/>
              <a:ea typeface="Source Serif Pro"/>
              <a:cs typeface="Source Serif Pro"/>
              <a:sym typeface="Source Serif Pro"/>
            </a:endParaRPr>
          </a:p>
        </p:txBody>
      </p:sp>
      <p:sp>
        <p:nvSpPr>
          <p:cNvPr id="1465" name="Google Shape;1465;p80"/>
          <p:cNvSpPr txBox="1"/>
          <p:nvPr/>
        </p:nvSpPr>
        <p:spPr>
          <a:xfrm>
            <a:off x="265650" y="4692075"/>
            <a:ext cx="33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Playfair Display Medium"/>
                <a:ea typeface="Playfair Display Medium"/>
                <a:cs typeface="Playfair Display Medium"/>
                <a:sym typeface="Playfair Display Medium"/>
              </a:rPr>
              <a:t>How to Use AI to Truly Understand Your Market and Customers</a:t>
            </a:r>
            <a:endParaRPr sz="800">
              <a:solidFill>
                <a:schemeClr val="lt1"/>
              </a:solidFill>
              <a:latin typeface="Playfair Display Medium"/>
              <a:ea typeface="Playfair Display Medium"/>
              <a:cs typeface="Playfair Display Medium"/>
              <a:sym typeface="Playfair Display Medium"/>
            </a:endParaRPr>
          </a:p>
        </p:txBody>
      </p:sp>
      <p:cxnSp>
        <p:nvCxnSpPr>
          <p:cNvPr id="1466" name="Google Shape;1466;p80"/>
          <p:cNvCxnSpPr/>
          <p:nvPr/>
        </p:nvCxnSpPr>
        <p:spPr>
          <a:xfrm>
            <a:off x="356724" y="4708950"/>
            <a:ext cx="8448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197" name="Shape 197"/>
        <p:cNvGrpSpPr/>
        <p:nvPr/>
      </p:nvGrpSpPr>
      <p:grpSpPr>
        <a:xfrm>
          <a:off x="0" y="0"/>
          <a:ext cx="0" cy="0"/>
          <a:chOff x="0" y="0"/>
          <a:chExt cx="0" cy="0"/>
        </a:xfrm>
      </p:grpSpPr>
      <p:sp>
        <p:nvSpPr>
          <p:cNvPr id="198" name="Google Shape;198;p36"/>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Keywords Everywhere</a:t>
            </a:r>
            <a:endParaRPr b="1" sz="2200">
              <a:solidFill>
                <a:srgbClr val="11C2C2"/>
              </a:solidFill>
              <a:latin typeface="Google Sans"/>
              <a:ea typeface="Google Sans"/>
              <a:cs typeface="Google Sans"/>
              <a:sym typeface="Google Sans"/>
            </a:endParaRPr>
          </a:p>
        </p:txBody>
      </p:sp>
      <p:sp>
        <p:nvSpPr>
          <p:cNvPr id="201" name="Google Shape;201;p36"/>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Keywords Everywhere is a browser extension that turns your search engine into a live insights dashboard, showing keyword volume, trends, competition, CPC, and related search terms. It reveals what people are searching for across Google, YouTube, Amazon, and other platforms, making it a powerful proxy for consumer intent, market demand, and language patterns.</a:t>
            </a:r>
            <a:endParaRPr b="1" sz="900">
              <a:solidFill>
                <a:schemeClr val="dk1"/>
              </a:solidFill>
              <a:latin typeface="Figtree"/>
              <a:ea typeface="Figtree"/>
              <a:cs typeface="Figtree"/>
              <a:sym typeface="Figtree"/>
            </a:endParaRPr>
          </a:p>
        </p:txBody>
      </p:sp>
      <p:sp>
        <p:nvSpPr>
          <p:cNvPr id="202" name="Google Shape;202;p36"/>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sizing market demand for a product, idea, or category using real search behavior</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want to uncover high-intent or long-tail keywords to guide content strategy or SEO</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trend data for validation, positioning, or discovering emerging niches</a:t>
            </a:r>
            <a:endParaRPr sz="900">
              <a:solidFill>
                <a:schemeClr val="dk1"/>
              </a:solidFill>
              <a:latin typeface="Figtree"/>
              <a:ea typeface="Figtree"/>
              <a:cs typeface="Figtree"/>
              <a:sym typeface="Figtree"/>
            </a:endParaRPr>
          </a:p>
        </p:txBody>
      </p:sp>
      <p:sp>
        <p:nvSpPr>
          <p:cNvPr id="203" name="Google Shape;203;p36"/>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6"/>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05" name="Google Shape;205;p36"/>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You’re exploring the natural cleaning product space. Using Keywords Everywhere, you search phrases like “eco-friendly floor cleaner” or “non-toxic baby detergent” to uncover monthly volume, related queries, and seasonality. You identify long-tail opportunities and brand adjacencies to build content and product strategy around.</a:t>
            </a:r>
            <a:endParaRPr sz="900">
              <a:solidFill>
                <a:schemeClr val="dk1"/>
              </a:solidFill>
              <a:latin typeface="Figtree"/>
              <a:ea typeface="Figtree"/>
              <a:cs typeface="Figtree"/>
              <a:sym typeface="Figtree"/>
            </a:endParaRPr>
          </a:p>
        </p:txBody>
      </p:sp>
      <p:sp>
        <p:nvSpPr>
          <p:cNvPr id="206" name="Google Shape;206;p36"/>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07" name="Google Shape;207;p36"/>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6"/>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09" name="Google Shape;209;p36"/>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10" name="Google Shape;210;p36"/>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Browser Extension – Search Trend Analysis</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211" name="Google Shape;211;p36"/>
          <p:cNvSpPr txBox="1"/>
          <p:nvPr/>
        </p:nvSpPr>
        <p:spPr>
          <a:xfrm>
            <a:off x="4537950" y="313700"/>
            <a:ext cx="4211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Install the extension for Chrome, Firefox, or Edge</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Sign up to get your API key and activate the tool</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Search any term on Google, YouTube, or other supported sites to view real-time data overlays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filters or export keyword lists for further analysis</a:t>
            </a:r>
            <a:endParaRPr sz="900">
              <a:solidFill>
                <a:srgbClr val="FFFFFF"/>
              </a:solidFill>
              <a:latin typeface="Figtree"/>
              <a:ea typeface="Figtree"/>
              <a:cs typeface="Figtree"/>
              <a:sym typeface="Figtree"/>
            </a:endParaRPr>
          </a:p>
        </p:txBody>
      </p:sp>
      <p:sp>
        <p:nvSpPr>
          <p:cNvPr id="212" name="Google Shape;212;p36"/>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to cross-validate keyword patterns and seasonal cycles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ChatGPT for clustering keywords, generating content ideas, and decoding user intent</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Instant Data Scraper to gather live forum, review, or social comment data around high-volume search terms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Ubersuggest – Free tool for keyword and content ideas with limited volume data</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AnswerThePublic – Visualizes user search questions and prepositions</a:t>
            </a:r>
            <a:endParaRPr sz="700">
              <a:solidFill>
                <a:schemeClr val="dk1"/>
              </a:solidFill>
              <a:latin typeface="Figtree"/>
              <a:ea typeface="Figtree"/>
              <a:cs typeface="Figtree"/>
              <a:sym typeface="Figtree"/>
            </a:endParaRPr>
          </a:p>
        </p:txBody>
      </p:sp>
      <p:sp>
        <p:nvSpPr>
          <p:cNvPr id="215" name="Google Shape;215;p36"/>
          <p:cNvSpPr txBox="1"/>
          <p:nvPr/>
        </p:nvSpPr>
        <p:spPr>
          <a:xfrm>
            <a:off x="7435513" y="1832900"/>
            <a:ext cx="1338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volume, CPC, and competition data across 15+ platforms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“People Also Search For” and long-tail keyword suggestions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Bulk trends and import tools for historical volume comparison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YouTube-specific insights (tags, video SERPs, video-specific metrics)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Domain traffic + top keyword reports for competitive research</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Moz link metrics and on-page SEO data (DA, backlinks, keyword density)</a:t>
            </a:r>
            <a:endParaRPr sz="700">
              <a:solidFill>
                <a:schemeClr val="dk1"/>
              </a:solidFill>
              <a:latin typeface="Figtree"/>
              <a:ea typeface="Figtree"/>
              <a:cs typeface="Figtree"/>
              <a:sym typeface="Figtree"/>
            </a:endParaRPr>
          </a:p>
        </p:txBody>
      </p:sp>
      <p:sp>
        <p:nvSpPr>
          <p:cNvPr id="216" name="Google Shape;216;p36"/>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txBox="1"/>
          <p:nvPr/>
        </p:nvSpPr>
        <p:spPr>
          <a:xfrm>
            <a:off x="4517426" y="3635100"/>
            <a:ext cx="2653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emotional or cultural needs might be driving interest in the top-searched queries around [keyword]?”</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“Cluster these long-tail queries into emerging consumer archetypes or content themes for SEO strategy.”</a:t>
            </a:r>
            <a:endParaRPr b="1" sz="700">
              <a:solidFill>
                <a:srgbClr val="FFFFFF"/>
              </a:solidFill>
              <a:latin typeface="Roboto Mono"/>
              <a:ea typeface="Roboto Mono"/>
              <a:cs typeface="Roboto Mono"/>
              <a:sym typeface="Roboto Mono"/>
            </a:endParaRPr>
          </a:p>
        </p:txBody>
      </p:sp>
      <p:sp>
        <p:nvSpPr>
          <p:cNvPr id="218" name="Google Shape;218;p36"/>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19" name="Google Shape;219;p36"/>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20" name="Google Shape;220;p36"/>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brand vs. non-brand keyword splits to see how consumers are searching generically vs. by company name.  Track 12-month trend data to spot cyclical demand, rising interest, or declining attention for a topic</a:t>
            </a:r>
            <a:endParaRPr b="1" sz="900">
              <a:solidFill>
                <a:schemeClr val="dk1"/>
              </a:solidFill>
              <a:latin typeface="Figtree"/>
              <a:ea typeface="Figtree"/>
              <a:cs typeface="Figtree"/>
              <a:sym typeface="Figtree"/>
            </a:endParaRPr>
          </a:p>
        </p:txBody>
      </p:sp>
      <p:pic>
        <p:nvPicPr>
          <p:cNvPr id="221" name="Google Shape;221;p36"/>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222" name="Google Shape;222;p36"/>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26" name="Shape 226"/>
        <p:cNvGrpSpPr/>
        <p:nvPr/>
      </p:nvGrpSpPr>
      <p:grpSpPr>
        <a:xfrm>
          <a:off x="0" y="0"/>
          <a:ext cx="0" cy="0"/>
          <a:chOff x="0" y="0"/>
          <a:chExt cx="0" cy="0"/>
        </a:xfrm>
      </p:grpSpPr>
      <p:sp>
        <p:nvSpPr>
          <p:cNvPr id="227" name="Google Shape;227;p37"/>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7"/>
          <p:cNvSpPr txBox="1"/>
          <p:nvPr/>
        </p:nvSpPr>
        <p:spPr>
          <a:xfrm>
            <a:off x="197825" y="109800"/>
            <a:ext cx="35295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Google Boolean Search</a:t>
            </a:r>
            <a:endParaRPr b="1" sz="2200">
              <a:solidFill>
                <a:srgbClr val="11C2C2"/>
              </a:solidFill>
              <a:latin typeface="Google Sans"/>
              <a:ea typeface="Google Sans"/>
              <a:cs typeface="Google Sans"/>
              <a:sym typeface="Google Sans"/>
            </a:endParaRPr>
          </a:p>
        </p:txBody>
      </p:sp>
      <p:sp>
        <p:nvSpPr>
          <p:cNvPr id="230" name="Google Shape;230;p37"/>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31" name="Google Shape;231;p37"/>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32" name="Google Shape;232;p37"/>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Google's Boolean and advanced search operators allow you to fine-tune searches using logic, filters, and modifiers—unlocking precise access to deep web content. From market reports in PDF format to social commentary on niche forums, this method turns a basic search into a powerful cultural listening and trend decoding tool.</a:t>
            </a:r>
            <a:endParaRPr b="1" sz="1000">
              <a:solidFill>
                <a:schemeClr val="dk1"/>
              </a:solidFill>
              <a:latin typeface="Figtree"/>
              <a:ea typeface="Figtree"/>
              <a:cs typeface="Figtree"/>
              <a:sym typeface="Figtree"/>
            </a:endParaRPr>
          </a:p>
        </p:txBody>
      </p:sp>
      <p:sp>
        <p:nvSpPr>
          <p:cNvPr id="233" name="Google Shape;233;p37"/>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TikTok using</a:t>
            </a:r>
            <a:r>
              <a:rPr b="1" lang="en" sz="900">
                <a:solidFill>
                  <a:schemeClr val="dk1"/>
                </a:solidFill>
                <a:latin typeface="Figtree"/>
                <a:ea typeface="Figtree"/>
                <a:cs typeface="Figtree"/>
                <a:sym typeface="Figtree"/>
              </a:rPr>
              <a:t> </a:t>
            </a:r>
            <a:r>
              <a:rPr b="1" lang="en" sz="900">
                <a:solidFill>
                  <a:schemeClr val="dk1"/>
                </a:solidFill>
                <a:latin typeface="Roboto Mono"/>
                <a:ea typeface="Roboto Mono"/>
                <a:cs typeface="Roboto Mono"/>
                <a:sym typeface="Roboto Mono"/>
              </a:rPr>
              <a:t>site: </a:t>
            </a:r>
            <a:r>
              <a:rPr lang="en" sz="900">
                <a:solidFill>
                  <a:schemeClr val="dk1"/>
                </a:solidFill>
                <a:latin typeface="Figtree"/>
                <a:ea typeface="Figtree"/>
                <a:cs typeface="Figtree"/>
                <a:sym typeface="Figtree"/>
              </a:rPr>
              <a:t>for cultural insight</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You're sourcing market research, whitepapers, or trend reports using</a:t>
            </a:r>
            <a:r>
              <a:rPr lang="en" sz="900">
                <a:solidFill>
                  <a:schemeClr val="dk1"/>
                </a:solidFill>
                <a:latin typeface="Roboto Mono"/>
                <a:ea typeface="Roboto Mono"/>
                <a:cs typeface="Roboto Mono"/>
                <a:sym typeface="Roboto Mono"/>
              </a:rPr>
              <a:t> </a:t>
            </a:r>
            <a:r>
              <a:rPr b="1" lang="en" sz="900">
                <a:solidFill>
                  <a:schemeClr val="dk1"/>
                </a:solidFill>
                <a:latin typeface="Roboto Mono"/>
                <a:ea typeface="Roboto Mono"/>
                <a:cs typeface="Roboto Mono"/>
                <a:sym typeface="Roboto Mono"/>
              </a:rPr>
              <a:t>filetype:</a:t>
            </a:r>
            <a:r>
              <a:rPr b="1" lang="en" sz="900">
                <a:solidFill>
                  <a:schemeClr val="dk1"/>
                </a:solidFill>
                <a:latin typeface="Figtree"/>
                <a:ea typeface="Figtree"/>
                <a:cs typeface="Figtree"/>
                <a:sym typeface="Figtree"/>
              </a:rPr>
              <a:t> </a:t>
            </a:r>
            <a:r>
              <a:rPr lang="en" sz="900">
                <a:solidFill>
                  <a:schemeClr val="dk1"/>
                </a:solidFill>
                <a:latin typeface="Figtree"/>
                <a:ea typeface="Figtree"/>
                <a:cs typeface="Figtree"/>
                <a:sym typeface="Figtree"/>
              </a:rPr>
              <a:t>filters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You need to scan visual or video content for semiotic or category code analysis via image/video search</a:t>
            </a:r>
            <a:endParaRPr sz="900">
              <a:solidFill>
                <a:schemeClr val="dk1"/>
              </a:solidFill>
              <a:latin typeface="Figtree"/>
              <a:ea typeface="Figtree"/>
              <a:cs typeface="Figtree"/>
              <a:sym typeface="Figtree"/>
            </a:endParaRPr>
          </a:p>
        </p:txBody>
      </p:sp>
      <p:sp>
        <p:nvSpPr>
          <p:cNvPr id="234" name="Google Shape;234;p37"/>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36" name="Google Shape;236;p37"/>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To study emerging clean beauty trends, you search:</a:t>
            </a:r>
            <a:endParaRPr sz="900">
              <a:solidFill>
                <a:schemeClr val="dk1"/>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Roboto Mono"/>
                <a:ea typeface="Roboto Mono"/>
                <a:cs typeface="Roboto Mono"/>
                <a:sym typeface="Roboto Mono"/>
              </a:rPr>
              <a:t>"clean beauty" site:reddit.com OR site:tiktok.com OR site:youtube.com AROUND(5) ingredients</a:t>
            </a:r>
            <a:endParaRPr b="1"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900">
                <a:solidFill>
                  <a:schemeClr val="dk1"/>
                </a:solidFill>
                <a:latin typeface="Figtree"/>
                <a:ea typeface="Figtree"/>
                <a:cs typeface="Figtree"/>
                <a:sym typeface="Figtree"/>
              </a:rPr>
              <a:t>Then pair it with GoFullPage to visually capture image results and analyze symbolism and cultural framing.</a:t>
            </a:r>
            <a:endParaRPr sz="900">
              <a:solidFill>
                <a:schemeClr val="dk1"/>
              </a:solidFill>
              <a:latin typeface="Figtree"/>
              <a:ea typeface="Figtree"/>
              <a:cs typeface="Figtree"/>
              <a:sym typeface="Figtree"/>
            </a:endParaRPr>
          </a:p>
        </p:txBody>
      </p:sp>
      <p:sp>
        <p:nvSpPr>
          <p:cNvPr id="237" name="Google Shape;237;p37"/>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38" name="Google Shape;238;p37"/>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37"/>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40" name="Google Shape;240;p37"/>
          <p:cNvSpPr txBox="1"/>
          <p:nvPr/>
        </p:nvSpPr>
        <p:spPr>
          <a:xfrm>
            <a:off x="36880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41" name="Google Shape;241;p37"/>
          <p:cNvSpPr txBox="1"/>
          <p:nvPr/>
        </p:nvSpPr>
        <p:spPr>
          <a:xfrm>
            <a:off x="208036" y="416000"/>
            <a:ext cx="38826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Google Sans SemiBold"/>
                <a:ea typeface="Google Sans SemiBold"/>
                <a:cs typeface="Google Sans SemiBold"/>
                <a:sym typeface="Google Sans SemiBold"/>
              </a:rPr>
              <a:t>Browser Technique – Search Intelligence &amp; Trend Discovery</a:t>
            </a:r>
            <a:endParaRPr sz="9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900">
              <a:solidFill>
                <a:schemeClr val="dk1"/>
              </a:solidFill>
              <a:latin typeface="Google Sans SemiBold"/>
              <a:ea typeface="Google Sans SemiBold"/>
              <a:cs typeface="Google Sans SemiBold"/>
              <a:sym typeface="Google Sans SemiBold"/>
            </a:endParaRPr>
          </a:p>
        </p:txBody>
      </p:sp>
      <p:sp>
        <p:nvSpPr>
          <p:cNvPr id="242" name="Google Shape;242;p37"/>
          <p:cNvSpPr txBox="1"/>
          <p:nvPr/>
        </p:nvSpPr>
        <p:spPr>
          <a:xfrm>
            <a:off x="4537950" y="2375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Identify your keywords and platforms (e.g., site:reddit.com, site:trendhunter.com</a:t>
            </a:r>
            <a:r>
              <a:rPr lang="en" sz="900">
                <a:solidFill>
                  <a:srgbClr val="FFFFFF"/>
                </a:solidFill>
                <a:latin typeface="Figtree"/>
                <a:ea typeface="Figtree"/>
                <a:cs typeface="Figtree"/>
                <a:sym typeface="Figtree"/>
              </a:rPr>
              <a:t>)</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Combine with Boolean logic: </a:t>
            </a:r>
            <a:r>
              <a:rPr b="1" lang="en" sz="900">
                <a:solidFill>
                  <a:srgbClr val="FFFFFF"/>
                </a:solidFill>
                <a:latin typeface="Roboto Mono"/>
                <a:ea typeface="Roboto Mono"/>
                <a:cs typeface="Roboto Mono"/>
                <a:sym typeface="Roboto Mono"/>
              </a:rPr>
              <a:t>AND, OR, "", -</a:t>
            </a:r>
            <a:r>
              <a:rPr lang="en" sz="900">
                <a:solidFill>
                  <a:srgbClr val="FFFFFF"/>
                </a:solidFill>
                <a:latin typeface="Figtree"/>
                <a:ea typeface="Figtree"/>
                <a:cs typeface="Figtree"/>
                <a:sym typeface="Figtree"/>
              </a:rPr>
              <a:t> to include/exclude ideas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Add modifiers like </a:t>
            </a:r>
            <a:r>
              <a:rPr b="1" lang="en" sz="900">
                <a:solidFill>
                  <a:srgbClr val="FFFFFF"/>
                </a:solidFill>
                <a:latin typeface="Roboto Mono"/>
                <a:ea typeface="Roboto Mono"/>
                <a:cs typeface="Roboto Mono"/>
                <a:sym typeface="Roboto Mono"/>
              </a:rPr>
              <a:t>filetype:pdf, intitle:, intext:, AROUND(n) </a:t>
            </a:r>
            <a:r>
              <a:rPr lang="en" sz="900">
                <a:solidFill>
                  <a:srgbClr val="FFFFFF"/>
                </a:solidFill>
                <a:latin typeface="Figtree"/>
                <a:ea typeface="Figtree"/>
                <a:cs typeface="Figtree"/>
                <a:sym typeface="Figtree"/>
              </a:rPr>
              <a:t>to get precision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advanced search filters (date, format, region) or pair with scraping tools for capture</a:t>
            </a:r>
            <a:endParaRPr sz="900">
              <a:solidFill>
                <a:srgbClr val="FFFFFF"/>
              </a:solidFill>
              <a:latin typeface="Figtree"/>
              <a:ea typeface="Figtree"/>
              <a:cs typeface="Figtree"/>
              <a:sym typeface="Figtree"/>
            </a:endParaRPr>
          </a:p>
        </p:txBody>
      </p:sp>
      <p:sp>
        <p:nvSpPr>
          <p:cNvPr id="243" name="Google Shape;243;p37"/>
          <p:cNvSpPr/>
          <p:nvPr/>
        </p:nvSpPr>
        <p:spPr>
          <a:xfrm>
            <a:off x="6817475" y="1730775"/>
            <a:ext cx="2120400" cy="31308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p:nvPr/>
        </p:nvSpPr>
        <p:spPr>
          <a:xfrm>
            <a:off x="4452600" y="1730775"/>
            <a:ext cx="22074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nvSpPr>
        <p:spPr>
          <a:xfrm>
            <a:off x="4490750" y="1767875"/>
            <a:ext cx="20319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GoFullPage to capture entire search result pages for semiotic analysis</a:t>
            </a:r>
            <a:endParaRPr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Instant Data Scraper to extract comment threads or snippet metadata</a:t>
            </a:r>
            <a:endParaRPr sz="600">
              <a:solidFill>
                <a:schemeClr val="dk1"/>
              </a:solidFill>
              <a:latin typeface="Figtree"/>
              <a:ea typeface="Figtree"/>
              <a:cs typeface="Figtree"/>
              <a:sym typeface="Figtree"/>
            </a:endParaRPr>
          </a:p>
          <a:p>
            <a:pPr indent="0" lvl="0" marL="0" rtl="0" algn="l">
              <a:spcBef>
                <a:spcPts val="0"/>
              </a:spcBef>
              <a:spcAft>
                <a:spcPts val="0"/>
              </a:spcAft>
              <a:buNone/>
            </a:pPr>
            <a:r>
              <a:rPr lang="en" sz="600">
                <a:solidFill>
                  <a:schemeClr val="dk1"/>
                </a:solidFill>
                <a:latin typeface="Figtree"/>
                <a:ea typeface="Figtree"/>
                <a:cs typeface="Figtree"/>
                <a:sym typeface="Figtree"/>
              </a:rPr>
              <a:t>ChatGPT / Claude to analyze downloaded PDFs or summarize scraped content</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600">
                <a:solidFill>
                  <a:schemeClr val="dk1"/>
                </a:solidFill>
                <a:latin typeface="Figtree"/>
                <a:ea typeface="Figtree"/>
                <a:cs typeface="Figtree"/>
                <a:sym typeface="Figtree"/>
              </a:rPr>
              <a:t>Google Advanced Search Interface – UI-based filtering of the same logic</a:t>
            </a:r>
            <a:endParaRPr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600">
                <a:solidFill>
                  <a:schemeClr val="dk1"/>
                </a:solidFill>
                <a:latin typeface="Figtree"/>
                <a:ea typeface="Figtree"/>
                <a:cs typeface="Figtree"/>
                <a:sym typeface="Figtree"/>
              </a:rPr>
              <a:t>Google Dataset Search – If seeking structured public datasets</a:t>
            </a:r>
            <a:endParaRPr sz="600">
              <a:solidFill>
                <a:schemeClr val="dk1"/>
              </a:solidFill>
              <a:latin typeface="Figtree"/>
              <a:ea typeface="Figtree"/>
              <a:cs typeface="Figtree"/>
              <a:sym typeface="Figtree"/>
            </a:endParaRPr>
          </a:p>
        </p:txBody>
      </p:sp>
      <p:sp>
        <p:nvSpPr>
          <p:cNvPr id="246" name="Google Shape;246;p37"/>
          <p:cNvSpPr txBox="1"/>
          <p:nvPr/>
        </p:nvSpPr>
        <p:spPr>
          <a:xfrm>
            <a:off x="7021979" y="1832900"/>
            <a:ext cx="17520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OPERATORS / ADVANCED FEATURES: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t/>
            </a:r>
            <a:endParaRPr b="1" sz="3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AND / OR / NOT (-): </a:t>
            </a:r>
            <a:r>
              <a:rPr lang="en" sz="700">
                <a:solidFill>
                  <a:schemeClr val="dk1"/>
                </a:solidFill>
                <a:latin typeface="Figtree"/>
                <a:ea typeface="Figtree"/>
                <a:cs typeface="Figtree"/>
                <a:sym typeface="Figtree"/>
              </a:rPr>
              <a:t>Combine or exclude terms (e.g., beauty AND ritual, “eco” OR “sustainable”)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Quotes (“ ”)</a:t>
            </a:r>
            <a:r>
              <a:rPr lang="en" sz="700">
                <a:solidFill>
                  <a:schemeClr val="dk1"/>
                </a:solidFill>
                <a:latin typeface="Figtree"/>
                <a:ea typeface="Figtree"/>
                <a:cs typeface="Figtree"/>
                <a:sym typeface="Figtree"/>
              </a:rPr>
              <a:t>: Find exact phrases ("emotional deodorant")</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Brackets ()</a:t>
            </a:r>
            <a:r>
              <a:rPr lang="en" sz="700">
                <a:solidFill>
                  <a:schemeClr val="dk1"/>
                </a:solidFill>
                <a:latin typeface="Figtree"/>
                <a:ea typeface="Figtree"/>
                <a:cs typeface="Figtree"/>
                <a:sym typeface="Figtree"/>
              </a:rPr>
              <a:t>: Group complex logic (("natural deodorant" OR "aluminum-free") AND "Gen Z")</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AROUND(n):</a:t>
            </a:r>
            <a:r>
              <a:rPr lang="en" sz="700">
                <a:solidFill>
                  <a:schemeClr val="dk1"/>
                </a:solidFill>
                <a:latin typeface="Figtree"/>
                <a:ea typeface="Figtree"/>
                <a:cs typeface="Figtree"/>
                <a:sym typeface="Figtree"/>
              </a:rPr>
              <a:t> Terms near each other in text (beauty AROUND(5) ritual)</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site:</a:t>
            </a:r>
            <a:r>
              <a:rPr lang="en" sz="700">
                <a:solidFill>
                  <a:schemeClr val="dk1"/>
                </a:solidFill>
                <a:latin typeface="Figtree"/>
                <a:ea typeface="Figtree"/>
                <a:cs typeface="Figtree"/>
                <a:sym typeface="Figtree"/>
              </a:rPr>
              <a:t>: Limit to specific sites or domains (e.g., site:reddit.com)</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filetype:</a:t>
            </a:r>
            <a:r>
              <a:rPr lang="en" sz="700">
                <a:solidFill>
                  <a:schemeClr val="dk1"/>
                </a:solidFill>
                <a:latin typeface="Figtree"/>
                <a:ea typeface="Figtree"/>
                <a:cs typeface="Figtree"/>
                <a:sym typeface="Figtree"/>
              </a:rPr>
              <a:t>: Discover downloadable docs (filetype:pdf "future of skincare")</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intitle: / intext:</a:t>
            </a:r>
            <a:r>
              <a:rPr lang="en" sz="700">
                <a:solidFill>
                  <a:schemeClr val="dk1"/>
                </a:solidFill>
                <a:latin typeface="Figtree"/>
                <a:ea typeface="Figtree"/>
                <a:cs typeface="Figtree"/>
                <a:sym typeface="Figtree"/>
              </a:rPr>
              <a:t>: Match in titles or body content (intitle:"gen z trends")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daterange:</a:t>
            </a:r>
            <a:r>
              <a:rPr lang="en" sz="700">
                <a:solidFill>
                  <a:schemeClr val="dk1"/>
                </a:solidFill>
                <a:latin typeface="Figtree"/>
                <a:ea typeface="Figtree"/>
                <a:cs typeface="Figtree"/>
                <a:sym typeface="Figtree"/>
              </a:rPr>
              <a:t>: Limit results to specific dates (use tools like after:2023 before:2024)</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b="1" lang="en" sz="700">
                <a:solidFill>
                  <a:schemeClr val="dk1"/>
                </a:solidFill>
                <a:latin typeface="Figtree"/>
                <a:ea typeface="Figtree"/>
                <a:cs typeface="Figtree"/>
                <a:sym typeface="Figtree"/>
              </a:rPr>
              <a:t>images / videos:</a:t>
            </a:r>
            <a:r>
              <a:rPr lang="en" sz="700">
                <a:solidFill>
                  <a:schemeClr val="dk1"/>
                </a:solidFill>
                <a:latin typeface="Figtree"/>
                <a:ea typeface="Figtree"/>
                <a:cs typeface="Figtree"/>
                <a:sym typeface="Figtree"/>
              </a:rPr>
              <a:t> Use Google’s advanced image or video search to visually decode trends</a:t>
            </a:r>
            <a:endParaRPr sz="700">
              <a:solidFill>
                <a:schemeClr val="dk1"/>
              </a:solidFill>
              <a:latin typeface="Figtree"/>
              <a:ea typeface="Figtree"/>
              <a:cs typeface="Figtree"/>
              <a:sym typeface="Figtree"/>
            </a:endParaRPr>
          </a:p>
        </p:txBody>
      </p:sp>
      <p:sp>
        <p:nvSpPr>
          <p:cNvPr id="247" name="Google Shape;247;p37"/>
          <p:cNvSpPr/>
          <p:nvPr/>
        </p:nvSpPr>
        <p:spPr>
          <a:xfrm>
            <a:off x="4442425" y="3449475"/>
            <a:ext cx="22074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4523949" y="3630000"/>
            <a:ext cx="20319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FFFF"/>
                </a:solidFill>
                <a:latin typeface="Roboto Mono"/>
                <a:ea typeface="Roboto Mono"/>
                <a:cs typeface="Roboto Mono"/>
                <a:sym typeface="Roboto Mono"/>
              </a:rPr>
              <a:t>“Summarize consumer sentiment and emotional drivers in the Reddit threads on ‘clean deodorant’.”</a:t>
            </a:r>
            <a:endParaRPr b="1" sz="6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600">
                <a:solidFill>
                  <a:srgbClr val="FFFFFF"/>
                </a:solidFill>
                <a:latin typeface="Roboto Mono"/>
                <a:ea typeface="Roboto Mono"/>
                <a:cs typeface="Roboto Mono"/>
                <a:sym typeface="Roboto Mono"/>
              </a:rPr>
              <a:t>“What semiotic cues (colors, language, symbolism) emerge from the visual search results for ‘sustainable fashion’ in 2024?”</a:t>
            </a:r>
            <a:endParaRPr b="1" sz="600">
              <a:solidFill>
                <a:srgbClr val="FFFFFF"/>
              </a:solidFill>
              <a:latin typeface="Roboto Mono"/>
              <a:ea typeface="Roboto Mono"/>
              <a:cs typeface="Roboto Mono"/>
              <a:sym typeface="Roboto Mono"/>
            </a:endParaRPr>
          </a:p>
        </p:txBody>
      </p:sp>
      <p:sp>
        <p:nvSpPr>
          <p:cNvPr id="249" name="Google Shape;249;p37"/>
          <p:cNvSpPr/>
          <p:nvPr/>
        </p:nvSpPr>
        <p:spPr>
          <a:xfrm>
            <a:off x="46752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50" name="Google Shape;250;p37"/>
          <p:cNvSpPr txBox="1"/>
          <p:nvPr/>
        </p:nvSpPr>
        <p:spPr>
          <a:xfrm>
            <a:off x="4480997" y="3307600"/>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51" name="Google Shape;251;p37"/>
          <p:cNvSpPr txBox="1"/>
          <p:nvPr/>
        </p:nvSpPr>
        <p:spPr>
          <a:xfrm>
            <a:off x="662950" y="4551800"/>
            <a:ext cx="6096600" cy="5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700">
                <a:solidFill>
                  <a:srgbClr val="11C2C2"/>
                </a:solidFill>
                <a:latin typeface="Figtree"/>
                <a:ea typeface="Figtree"/>
                <a:cs typeface="Figtree"/>
                <a:sym typeface="Figtree"/>
              </a:rPr>
              <a:t>PRO TIPS: </a:t>
            </a:r>
            <a:r>
              <a:rPr b="1" lang="en" sz="700">
                <a:solidFill>
                  <a:schemeClr val="dk1"/>
                </a:solidFill>
                <a:latin typeface="Figtree"/>
                <a:ea typeface="Figtree"/>
                <a:cs typeface="Figtree"/>
                <a:sym typeface="Figtree"/>
              </a:rPr>
              <a:t>Use filetype:pdf + industry keyword (e.g., “wellness trend report 2023 filetype:pdf”) to uncover hidden expert insight. For semiotic research, switch to Google Images and combine with cultural filters like “symbolism,” “packaging,” or “aesthetic”. Use site: with social or review sites (e.g., site:reddit.com, site:trustpilot.com) to study real consumer conversations</a:t>
            </a:r>
            <a:endParaRPr b="1" sz="700">
              <a:solidFill>
                <a:schemeClr val="dk1"/>
              </a:solidFill>
              <a:latin typeface="Figtree"/>
              <a:ea typeface="Figtree"/>
              <a:cs typeface="Figtree"/>
              <a:sym typeface="Figtree"/>
            </a:endParaRPr>
          </a:p>
        </p:txBody>
      </p:sp>
      <p:pic>
        <p:nvPicPr>
          <p:cNvPr id="252" name="Google Shape;252;p37"/>
          <p:cNvPicPr preferRelativeResize="0"/>
          <p:nvPr/>
        </p:nvPicPr>
        <p:blipFill>
          <a:blip r:embed="rId3">
            <a:alphaModFix/>
          </a:blip>
          <a:stretch>
            <a:fillRect/>
          </a:stretch>
        </p:blipFill>
        <p:spPr>
          <a:xfrm>
            <a:off x="197825" y="4614513"/>
            <a:ext cx="400200" cy="400200"/>
          </a:xfrm>
          <a:prstGeom prst="ellipse">
            <a:avLst/>
          </a:prstGeom>
          <a:noFill/>
          <a:ln>
            <a:noFill/>
          </a:ln>
        </p:spPr>
      </p:pic>
      <p:pic>
        <p:nvPicPr>
          <p:cNvPr id="253" name="Google Shape;253;p37"/>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57" name="Shape 257"/>
        <p:cNvGrpSpPr/>
        <p:nvPr/>
      </p:nvGrpSpPr>
      <p:grpSpPr>
        <a:xfrm>
          <a:off x="0" y="0"/>
          <a:ext cx="0" cy="0"/>
          <a:chOff x="0" y="0"/>
          <a:chExt cx="0" cy="0"/>
        </a:xfrm>
      </p:grpSpPr>
      <p:sp>
        <p:nvSpPr>
          <p:cNvPr id="258" name="Google Shape;258;p38"/>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txBox="1"/>
          <p:nvPr/>
        </p:nvSpPr>
        <p:spPr>
          <a:xfrm>
            <a:off x="159775" y="59000"/>
            <a:ext cx="25284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500">
                <a:solidFill>
                  <a:srgbClr val="11C2C2"/>
                </a:solidFill>
                <a:latin typeface="Google Sans"/>
                <a:ea typeface="Google Sans"/>
                <a:cs typeface="Google Sans"/>
                <a:sym typeface="Google Sans"/>
              </a:rPr>
              <a:t>AnswerThePublic.com KeywordsPeopleUse.com AlsoAsked.com</a:t>
            </a:r>
            <a:endParaRPr b="1" sz="1500">
              <a:solidFill>
                <a:srgbClr val="11C2C2"/>
              </a:solidFill>
              <a:latin typeface="Google Sans"/>
              <a:ea typeface="Google Sans"/>
              <a:cs typeface="Google Sans"/>
              <a:sym typeface="Google Sans"/>
            </a:endParaRPr>
          </a:p>
        </p:txBody>
      </p:sp>
      <p:sp>
        <p:nvSpPr>
          <p:cNvPr id="261" name="Google Shape;261;p38"/>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62" name="Google Shape;262;p38"/>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63" name="Google Shape;263;p38"/>
          <p:cNvSpPr txBox="1"/>
          <p:nvPr/>
        </p:nvSpPr>
        <p:spPr>
          <a:xfrm>
            <a:off x="275225" y="780238"/>
            <a:ext cx="380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900">
                <a:solidFill>
                  <a:schemeClr val="dk1"/>
                </a:solidFill>
                <a:latin typeface="Figtree"/>
                <a:ea typeface="Figtree"/>
                <a:cs typeface="Figtree"/>
                <a:sym typeface="Figtree"/>
              </a:rPr>
              <a:t>These tools reveal the sequential logic behind how real people search online. They map the emotional and informational journey behind a keyword — surfacing long-tail, question-based, and intent-rich queries. You get insight into what people ask first, how they refine their search, and what gaps they encounter, helping you build truly resonant content, products, or messaging.</a:t>
            </a:r>
            <a:endParaRPr b="1" sz="900">
              <a:solidFill>
                <a:schemeClr val="dk1"/>
              </a:solidFill>
              <a:latin typeface="Figtree"/>
              <a:ea typeface="Figtree"/>
              <a:cs typeface="Figtree"/>
              <a:sym typeface="Figtree"/>
            </a:endParaRPr>
          </a:p>
        </p:txBody>
      </p:sp>
      <p:sp>
        <p:nvSpPr>
          <p:cNvPr id="264" name="Google Shape;264;p38"/>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uncover unmet needs or pain points consumers express through evolving search phrases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map the path-to-purchase or decision-making journey across informational, transactional, and emotional search intents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build content or product ideas based on real-world language, not brand assumptions</a:t>
            </a:r>
            <a:endParaRPr sz="900">
              <a:solidFill>
                <a:schemeClr val="dk1"/>
              </a:solidFill>
              <a:latin typeface="Figtree"/>
              <a:ea typeface="Figtree"/>
              <a:cs typeface="Figtree"/>
              <a:sym typeface="Figtree"/>
            </a:endParaRPr>
          </a:p>
        </p:txBody>
      </p:sp>
      <p:sp>
        <p:nvSpPr>
          <p:cNvPr id="265" name="Google Shape;265;p38"/>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67" name="Google Shape;267;p38"/>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When exploring the wellness category, searching “magnesium” on these tools shows people ask: “what is magnesium for?”, then “best magnesium for sleep,” and finally “magnesium glycinate vs citrate.” This sequence reveals how education, intent, and comparison intersect in the user journey.</a:t>
            </a:r>
            <a:endParaRPr sz="900">
              <a:solidFill>
                <a:schemeClr val="dk1"/>
              </a:solidFill>
              <a:latin typeface="Figtree"/>
              <a:ea typeface="Figtree"/>
              <a:cs typeface="Figtree"/>
              <a:sym typeface="Figtree"/>
            </a:endParaRPr>
          </a:p>
        </p:txBody>
      </p:sp>
      <p:sp>
        <p:nvSpPr>
          <p:cNvPr id="268" name="Google Shape;268;p38"/>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269" name="Google Shape;269;p38"/>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8"/>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271" name="Google Shape;271;p38"/>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272" name="Google Shape;272;p38"/>
          <p:cNvSpPr txBox="1"/>
          <p:nvPr/>
        </p:nvSpPr>
        <p:spPr>
          <a:xfrm>
            <a:off x="2506975" y="167650"/>
            <a:ext cx="1152000" cy="73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Inter SemiBold"/>
                <a:ea typeface="Inter SemiBold"/>
                <a:cs typeface="Inter SemiBold"/>
                <a:sym typeface="Inter SemiBold"/>
              </a:rPr>
              <a:t>Search Pattern Sequence Analysis Tools</a:t>
            </a:r>
            <a:endParaRPr sz="800">
              <a:solidFill>
                <a:schemeClr val="dk1"/>
              </a:solidFill>
              <a:latin typeface="Inter SemiBold"/>
              <a:ea typeface="Inter SemiBold"/>
              <a:cs typeface="Inter SemiBold"/>
              <a:sym typeface="Inter SemiBold"/>
            </a:endParaRPr>
          </a:p>
          <a:p>
            <a:pPr indent="0" lvl="0" marL="0" rtl="0" algn="l">
              <a:lnSpc>
                <a:spcPct val="115000"/>
              </a:lnSpc>
              <a:spcBef>
                <a:spcPts val="0"/>
              </a:spcBef>
              <a:spcAft>
                <a:spcPts val="0"/>
              </a:spcAft>
              <a:buNone/>
            </a:pPr>
            <a:r>
              <a:t/>
            </a:r>
            <a:endParaRPr sz="800">
              <a:solidFill>
                <a:schemeClr val="dk1"/>
              </a:solidFill>
              <a:latin typeface="Inter SemiBold"/>
              <a:ea typeface="Inter SemiBold"/>
              <a:cs typeface="Inter SemiBold"/>
              <a:sym typeface="Inter SemiBold"/>
            </a:endParaRPr>
          </a:p>
        </p:txBody>
      </p:sp>
      <p:sp>
        <p:nvSpPr>
          <p:cNvPr id="273" name="Google Shape;273;p38"/>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seed keyword, topic, or brand (e.g. “menopause supplements”)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Review the clusters of questions, autocomplete suggestions, and “People Also Ask” trees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Download or export query sets (CSV or visual maps)</a:t>
            </a:r>
            <a:endParaRPr sz="900">
              <a:solidFill>
                <a:srgbClr val="FFFFFF"/>
              </a:solidFill>
              <a:latin typeface="Figtree"/>
              <a:ea typeface="Figtree"/>
              <a:cs typeface="Figtree"/>
              <a:sym typeface="Figtree"/>
            </a:endParaRPr>
          </a:p>
          <a:p>
            <a:pPr indent="-285750" lvl="0" marL="45720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insights to design content, products, ads, or research prompts that align with real-world phrasing and timing</a:t>
            </a:r>
            <a:endParaRPr sz="900">
              <a:solidFill>
                <a:srgbClr val="FFFFFF"/>
              </a:solidFill>
              <a:latin typeface="Figtree"/>
              <a:ea typeface="Figtree"/>
              <a:cs typeface="Figtree"/>
              <a:sym typeface="Figtree"/>
            </a:endParaRPr>
          </a:p>
        </p:txBody>
      </p:sp>
      <p:sp>
        <p:nvSpPr>
          <p:cNvPr id="274" name="Google Shape;274;p38"/>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txBox="1"/>
          <p:nvPr/>
        </p:nvSpPr>
        <p:spPr>
          <a:xfrm>
            <a:off x="4490750" y="1720459"/>
            <a:ext cx="2728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Google Trends – for validating temporal spikes or cyclical patterns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Keywords Everywhere – to overlay search volume and competition data</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Scraper – to visually capture or extract search results and top-ranking content for semiotic or content analysis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SEMRush Topic Research – offers question suggestions but lacks journey mapping</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700">
                <a:solidFill>
                  <a:schemeClr val="dk1"/>
                </a:solidFill>
                <a:latin typeface="Figtree"/>
                <a:ea typeface="Figtree"/>
                <a:cs typeface="Figtree"/>
                <a:sym typeface="Figtree"/>
              </a:rPr>
              <a:t>Moz Keyword Explorer – good for volume, but less for natural phrasing insight</a:t>
            </a:r>
            <a:endParaRPr sz="700">
              <a:solidFill>
                <a:schemeClr val="dk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t/>
            </a:r>
            <a:endParaRPr sz="700">
              <a:solidFill>
                <a:schemeClr val="dk1"/>
              </a:solidFill>
              <a:latin typeface="Figtree"/>
              <a:ea typeface="Figtree"/>
              <a:cs typeface="Figtree"/>
              <a:sym typeface="Figtree"/>
            </a:endParaRPr>
          </a:p>
        </p:txBody>
      </p:sp>
      <p:sp>
        <p:nvSpPr>
          <p:cNvPr id="277" name="Google Shape;277;p38"/>
          <p:cNvSpPr txBox="1"/>
          <p:nvPr/>
        </p:nvSpPr>
        <p:spPr>
          <a:xfrm>
            <a:off x="7435526" y="1832900"/>
            <a:ext cx="1457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Intent Mapping: Understand how people move from curiosity to conversion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Question Clustering: Group related queries to identify themes and content gaps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Live PAA Crawling: Surfacing the freshest Google-generated question trees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Reddit &amp; Quora Mining (KeywordsPeopleUse): Tap into unfiltered community conversations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Bulk Search &amp; CSV Export: Run and store large keyword sets for team collaboration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Search Alerts &amp; Trends Over Time: Track how search behavior evolves</a:t>
            </a:r>
            <a:endParaRPr sz="700">
              <a:solidFill>
                <a:schemeClr val="dk1"/>
              </a:solidFill>
              <a:latin typeface="Figtree"/>
              <a:ea typeface="Figtree"/>
              <a:cs typeface="Figtree"/>
              <a:sym typeface="Figtree"/>
            </a:endParaRPr>
          </a:p>
        </p:txBody>
      </p:sp>
      <p:sp>
        <p:nvSpPr>
          <p:cNvPr id="278" name="Google Shape;278;p38"/>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txBox="1"/>
          <p:nvPr/>
        </p:nvSpPr>
        <p:spPr>
          <a:xfrm>
            <a:off x="4517425" y="3635100"/>
            <a:ext cx="2728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“What’s the emotional and informational journey behind searches related to ‘gut health’ over the past 12 months?”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“Which topics within ‘sustainable fashion’ show signs of confusion, comparison, or unmet need based on query refinement patterns?”</a:t>
            </a:r>
            <a:endParaRPr b="1" sz="700">
              <a:solidFill>
                <a:srgbClr val="FFFFFF"/>
              </a:solidFill>
              <a:latin typeface="Roboto Mono"/>
              <a:ea typeface="Roboto Mono"/>
              <a:cs typeface="Roboto Mono"/>
              <a:sym typeface="Roboto Mono"/>
            </a:endParaRPr>
          </a:p>
        </p:txBody>
      </p:sp>
      <p:sp>
        <p:nvSpPr>
          <p:cNvPr id="280" name="Google Shape;280;p38"/>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81" name="Google Shape;281;p38"/>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282" name="Google Shape;282;p38"/>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early-stage queries to guide education-driven content, mid-stage for comparisons, and late-stage for conversion messaging.  Look for query gaps or repetitive refinements — they often indicate where consumers feel underserved or overwhelmed</a:t>
            </a:r>
            <a:endParaRPr b="1" sz="900">
              <a:solidFill>
                <a:schemeClr val="dk1"/>
              </a:solidFill>
              <a:latin typeface="Figtree"/>
              <a:ea typeface="Figtree"/>
              <a:cs typeface="Figtree"/>
              <a:sym typeface="Figtree"/>
            </a:endParaRPr>
          </a:p>
        </p:txBody>
      </p:sp>
      <p:pic>
        <p:nvPicPr>
          <p:cNvPr id="283" name="Google Shape;283;p38"/>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284" name="Google Shape;284;p38"/>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288" name="Shape 288"/>
        <p:cNvGrpSpPr/>
        <p:nvPr/>
      </p:nvGrpSpPr>
      <p:grpSpPr>
        <a:xfrm>
          <a:off x="0" y="0"/>
          <a:ext cx="0" cy="0"/>
          <a:chOff x="0" y="0"/>
          <a:chExt cx="0" cy="0"/>
        </a:xfrm>
      </p:grpSpPr>
      <p:sp>
        <p:nvSpPr>
          <p:cNvPr id="289" name="Google Shape;289;p39"/>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SparkToro</a:t>
            </a:r>
            <a:endParaRPr b="1" sz="2200">
              <a:solidFill>
                <a:srgbClr val="11C2C2"/>
              </a:solidFill>
              <a:latin typeface="Google Sans"/>
              <a:ea typeface="Google Sans"/>
              <a:cs typeface="Google Sans"/>
              <a:sym typeface="Google Sans"/>
            </a:endParaRPr>
          </a:p>
        </p:txBody>
      </p:sp>
      <p:sp>
        <p:nvSpPr>
          <p:cNvPr id="292" name="Google Shape;292;p39"/>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3" name="Google Shape;293;p39"/>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294" name="Google Shape;294;p39"/>
          <p:cNvSpPr txBox="1"/>
          <p:nvPr/>
        </p:nvSpPr>
        <p:spPr>
          <a:xfrm>
            <a:off x="275225" y="780238"/>
            <a:ext cx="38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SparkToro is an audience research platform that uncovers what your target audience reads, watches, listens to, follows, and searches for—without surveys or interviews. It helps you identify true sources of influence, trending keywords, and demographic attributes, providing a rich picture of your market's interests and behavior.</a:t>
            </a:r>
            <a:endParaRPr b="1" sz="1000">
              <a:solidFill>
                <a:schemeClr val="dk1"/>
              </a:solidFill>
              <a:latin typeface="Figtree"/>
              <a:ea typeface="Figtree"/>
              <a:cs typeface="Figtree"/>
              <a:sym typeface="Figtree"/>
            </a:endParaRPr>
          </a:p>
        </p:txBody>
      </p:sp>
      <p:sp>
        <p:nvSpPr>
          <p:cNvPr id="295" name="Google Shape;295;p39"/>
          <p:cNvSpPr txBox="1"/>
          <p:nvPr/>
        </p:nvSpPr>
        <p:spPr>
          <a:xfrm>
            <a:off x="286625" y="2115550"/>
            <a:ext cx="37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develop data-driven personas based on actual behavior and affinities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uncover untapped channels, podcasts, websites, and influencers your audience already trusts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align content, PR, or performance strategies with the media and keywords your audience already engages with</a:t>
            </a:r>
            <a:endParaRPr sz="900">
              <a:solidFill>
                <a:schemeClr val="dk1"/>
              </a:solidFill>
              <a:latin typeface="Figtree"/>
              <a:ea typeface="Figtree"/>
              <a:cs typeface="Figtree"/>
              <a:sym typeface="Figtree"/>
            </a:endParaRPr>
          </a:p>
        </p:txBody>
      </p:sp>
      <p:sp>
        <p:nvSpPr>
          <p:cNvPr id="296" name="Google Shape;296;p39"/>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8" name="Google Shape;298;p39"/>
          <p:cNvSpPr txBox="1"/>
          <p:nvPr/>
        </p:nvSpPr>
        <p:spPr>
          <a:xfrm>
            <a:off x="207200" y="3629996"/>
            <a:ext cx="380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product marketer is planning a B2B campaign targeting sustainability-conscious founders. By searching "climate tech founder" in SparkToro, they uncover niche podcasts, newsletters, YouTube channels, and hashtags that the audience follows—many of which are invisible to standard media planning tools.</a:t>
            </a:r>
            <a:endParaRPr sz="900">
              <a:solidFill>
                <a:schemeClr val="dk1"/>
              </a:solidFill>
              <a:latin typeface="Figtree"/>
              <a:ea typeface="Figtree"/>
              <a:cs typeface="Figtree"/>
              <a:sym typeface="Figtree"/>
            </a:endParaRPr>
          </a:p>
        </p:txBody>
      </p:sp>
      <p:sp>
        <p:nvSpPr>
          <p:cNvPr id="299" name="Google Shape;299;p39"/>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00" name="Google Shape;300;p39"/>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39"/>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02" name="Google Shape;302;p39"/>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03" name="Google Shape;303;p39"/>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Google Sans SemiBold"/>
                <a:ea typeface="Google Sans SemiBold"/>
                <a:cs typeface="Google Sans SemiBold"/>
                <a:sym typeface="Google Sans SemiBold"/>
              </a:rPr>
              <a:t>Audience Intelligence &amp; Discovery</a:t>
            </a:r>
            <a:endParaRPr sz="1000">
              <a:solidFill>
                <a:schemeClr val="dk1"/>
              </a:solidFill>
              <a:latin typeface="Google Sans SemiBold"/>
              <a:ea typeface="Google Sans SemiBold"/>
              <a:cs typeface="Google Sans SemiBold"/>
              <a:sym typeface="Google Sans SemiBold"/>
            </a:endParaRPr>
          </a:p>
          <a:p>
            <a:pPr indent="0" lvl="0" marL="0" rtl="0" algn="l">
              <a:lnSpc>
                <a:spcPct val="115000"/>
              </a:lnSpc>
              <a:spcBef>
                <a:spcPts val="0"/>
              </a:spcBef>
              <a:spcAft>
                <a:spcPts val="0"/>
              </a:spcAft>
              <a:buNone/>
            </a:pPr>
            <a:r>
              <a:t/>
            </a:r>
            <a:endParaRPr sz="1000">
              <a:solidFill>
                <a:schemeClr val="dk1"/>
              </a:solidFill>
              <a:latin typeface="Google Sans SemiBold"/>
              <a:ea typeface="Google Sans SemiBold"/>
              <a:cs typeface="Google Sans SemiBold"/>
              <a:sym typeface="Google Sans SemiBold"/>
            </a:endParaRPr>
          </a:p>
        </p:txBody>
      </p:sp>
      <p:sp>
        <p:nvSpPr>
          <p:cNvPr id="304" name="Google Shape;304;p39"/>
          <p:cNvSpPr txBox="1"/>
          <p:nvPr/>
        </p:nvSpPr>
        <p:spPr>
          <a:xfrm>
            <a:off x="4537950" y="313700"/>
            <a:ext cx="421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sparktoro.com and sign up (free or paid)</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hashtag, or phrase that your audience uses, e.g. "email marketing" or "interior design"</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Browse the report with key sections: sources of influence, search terms, social usage, demographics</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Export insights, pitch lists, or use findings to develop personas, content plans, or media buying strategies</a:t>
            </a:r>
            <a:endParaRPr sz="900">
              <a:solidFill>
                <a:srgbClr val="FFFFFF"/>
              </a:solidFill>
              <a:latin typeface="Figtree"/>
              <a:ea typeface="Figtree"/>
              <a:cs typeface="Figtree"/>
              <a:sym typeface="Figtree"/>
            </a:endParaRPr>
          </a:p>
        </p:txBody>
      </p:sp>
      <p:sp>
        <p:nvSpPr>
          <p:cNvPr id="305" name="Google Shape;305;p39"/>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txBox="1"/>
          <p:nvPr/>
        </p:nvSpPr>
        <p:spPr>
          <a:xfrm>
            <a:off x="4490750" y="1691684"/>
            <a:ext cx="2728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Keyword Insights (Google Trends, AnswerThePublic) for cross-validating search behavior</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Pinterest Trends / TikTok Creator Center for comparing cultural relevance and aesthetic cues</a:t>
            </a:r>
            <a:endParaRPr sz="7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GoFullPage or Google Lens to visually decode the media or website language your audience engages with</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Audience AI by Audiense – advanced social segmentation and listening</a:t>
            </a:r>
            <a:endParaRPr sz="7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surfaces trending topics but with less audience behavior detail</a:t>
            </a:r>
            <a:endParaRPr sz="700">
              <a:solidFill>
                <a:schemeClr val="dk1"/>
              </a:solidFill>
              <a:latin typeface="Figtree"/>
              <a:ea typeface="Figtree"/>
              <a:cs typeface="Figtree"/>
              <a:sym typeface="Figtree"/>
            </a:endParaRPr>
          </a:p>
        </p:txBody>
      </p:sp>
      <p:sp>
        <p:nvSpPr>
          <p:cNvPr id="308" name="Google Shape;308;p39"/>
          <p:cNvSpPr txBox="1"/>
          <p:nvPr/>
        </p:nvSpPr>
        <p:spPr>
          <a:xfrm>
            <a:off x="7435513" y="1832900"/>
            <a:ext cx="1338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Audience behavior analysis from clickstream, SERPs &amp; public social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Source of influence insights (websites, podcasts, YouTube, subreddits)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Keyword &amp; question discovery from real-world searches</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Demographics: job titles, age, skills, education, gender</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Platform usage breakdown (e.g. which social networks they over-index on)</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Contact data for outreach &amp; earned media efforts</a:t>
            </a:r>
            <a:endParaRPr sz="700">
              <a:solidFill>
                <a:schemeClr val="dk1"/>
              </a:solidFill>
              <a:latin typeface="Figtree"/>
              <a:ea typeface="Figtree"/>
              <a:cs typeface="Figtree"/>
              <a:sym typeface="Figtree"/>
            </a:endParaRPr>
          </a:p>
        </p:txBody>
      </p:sp>
      <p:sp>
        <p:nvSpPr>
          <p:cNvPr id="309" name="Google Shape;309;p39"/>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txBox="1"/>
          <p:nvPr/>
        </p:nvSpPr>
        <p:spPr>
          <a:xfrm>
            <a:off x="4517426" y="3635100"/>
            <a:ext cx="26640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are the overlooked but high-affinity podcasts among purpose-driven e-commerce founders?"</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"What cultural signals can I extract from the social bios and keywords used by interior designers in SparkToro’s dataset?"</a:t>
            </a:r>
            <a:endParaRPr b="1" sz="700">
              <a:solidFill>
                <a:srgbClr val="FFFFFF"/>
              </a:solidFill>
              <a:latin typeface="Roboto Mono"/>
              <a:ea typeface="Roboto Mono"/>
              <a:cs typeface="Roboto Mono"/>
              <a:sym typeface="Roboto Mono"/>
            </a:endParaRPr>
          </a:p>
        </p:txBody>
      </p:sp>
      <p:sp>
        <p:nvSpPr>
          <p:cNvPr id="311" name="Google Shape;311;p39"/>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12" name="Google Shape;312;p39"/>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13" name="Google Shape;313;p39"/>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SparkToro to validate personas or segmentation you've already developed—real behavior often contradicts assumptions.  Combine audience keywords + sources of influence to build powerful semantic + media maps for content or campaign planning</a:t>
            </a:r>
            <a:endParaRPr b="1" sz="900">
              <a:solidFill>
                <a:schemeClr val="dk1"/>
              </a:solidFill>
              <a:latin typeface="Figtree"/>
              <a:ea typeface="Figtree"/>
              <a:cs typeface="Figtree"/>
              <a:sym typeface="Figtree"/>
            </a:endParaRPr>
          </a:p>
        </p:txBody>
      </p:sp>
      <p:pic>
        <p:nvPicPr>
          <p:cNvPr id="314" name="Google Shape;314;p39"/>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15" name="Google Shape;315;p39"/>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7"/>
        </a:solidFill>
      </p:bgPr>
    </p:bg>
    <p:spTree>
      <p:nvGrpSpPr>
        <p:cNvPr id="319" name="Shape 319"/>
        <p:cNvGrpSpPr/>
        <p:nvPr/>
      </p:nvGrpSpPr>
      <p:grpSpPr>
        <a:xfrm>
          <a:off x="0" y="0"/>
          <a:ext cx="0" cy="0"/>
          <a:chOff x="0" y="0"/>
          <a:chExt cx="0" cy="0"/>
        </a:xfrm>
      </p:grpSpPr>
      <p:sp>
        <p:nvSpPr>
          <p:cNvPr id="320" name="Google Shape;320;p40"/>
          <p:cNvSpPr/>
          <p:nvPr/>
        </p:nvSpPr>
        <p:spPr>
          <a:xfrm>
            <a:off x="197825" y="2133575"/>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197825" y="795450"/>
            <a:ext cx="3892800" cy="11745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txBox="1"/>
          <p:nvPr/>
        </p:nvSpPr>
        <p:spPr>
          <a:xfrm>
            <a:off x="197825" y="109800"/>
            <a:ext cx="3240300" cy="66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2200">
                <a:solidFill>
                  <a:srgbClr val="11C2C2"/>
                </a:solidFill>
                <a:latin typeface="Google Sans"/>
                <a:ea typeface="Google Sans"/>
                <a:cs typeface="Google Sans"/>
                <a:sym typeface="Google Sans"/>
              </a:rPr>
              <a:t>Google Trends</a:t>
            </a:r>
            <a:endParaRPr b="1" sz="2200">
              <a:solidFill>
                <a:srgbClr val="11C2C2"/>
              </a:solidFill>
              <a:latin typeface="Google Sans"/>
              <a:ea typeface="Google Sans"/>
              <a:cs typeface="Google Sans"/>
              <a:sym typeface="Google Sans"/>
            </a:endParaRPr>
          </a:p>
        </p:txBody>
      </p:sp>
      <p:sp>
        <p:nvSpPr>
          <p:cNvPr id="323" name="Google Shape;323;p40"/>
          <p:cNvSpPr/>
          <p:nvPr/>
        </p:nvSpPr>
        <p:spPr>
          <a:xfrm>
            <a:off x="-3207075" y="95465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24" name="Google Shape;324;p40"/>
          <p:cNvSpPr txBox="1"/>
          <p:nvPr/>
        </p:nvSpPr>
        <p:spPr>
          <a:xfrm>
            <a:off x="-2658525" y="899304"/>
            <a:ext cx="53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02</a:t>
            </a:r>
            <a:endParaRPr/>
          </a:p>
        </p:txBody>
      </p:sp>
      <p:sp>
        <p:nvSpPr>
          <p:cNvPr id="325" name="Google Shape;325;p40"/>
          <p:cNvSpPr txBox="1"/>
          <p:nvPr/>
        </p:nvSpPr>
        <p:spPr>
          <a:xfrm>
            <a:off x="275225" y="780238"/>
            <a:ext cx="38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WHAT IT DOES</a:t>
            </a:r>
            <a:endParaRPr b="1" sz="1000">
              <a:solidFill>
                <a:srgbClr val="11C2C2"/>
              </a:solidFill>
              <a:latin typeface="Figtree"/>
              <a:ea typeface="Figtree"/>
              <a:cs typeface="Figtree"/>
              <a:sym typeface="Figtree"/>
            </a:endParaRPr>
          </a:p>
          <a:p>
            <a:pPr indent="0" lvl="0" marL="0" rtl="0" algn="l">
              <a:spcBef>
                <a:spcPts val="0"/>
              </a:spcBef>
              <a:spcAft>
                <a:spcPts val="0"/>
              </a:spcAft>
              <a:buNone/>
            </a:pPr>
            <a:r>
              <a:rPr b="1" lang="en" sz="1000">
                <a:solidFill>
                  <a:schemeClr val="dk1"/>
                </a:solidFill>
                <a:latin typeface="Figtree"/>
                <a:ea typeface="Figtree"/>
                <a:cs typeface="Figtree"/>
                <a:sym typeface="Figtree"/>
              </a:rPr>
              <a:t>Google Trends visualizes how search interest in keywords and topics changes over time across different regions, languages, and categories. It allows you to track rising trends, seasonal patterns, and cultural interest shifts directly from real-time or historical Google Search data.</a:t>
            </a:r>
            <a:endParaRPr b="1" sz="1000">
              <a:solidFill>
                <a:schemeClr val="dk1"/>
              </a:solidFill>
              <a:latin typeface="Figtree"/>
              <a:ea typeface="Figtree"/>
              <a:cs typeface="Figtree"/>
              <a:sym typeface="Figtree"/>
            </a:endParaRPr>
          </a:p>
        </p:txBody>
      </p:sp>
      <p:sp>
        <p:nvSpPr>
          <p:cNvPr id="326" name="Google Shape;326;p40"/>
          <p:cNvSpPr txBox="1"/>
          <p:nvPr/>
        </p:nvSpPr>
        <p:spPr>
          <a:xfrm>
            <a:off x="286625" y="2115550"/>
            <a:ext cx="371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WHEN TO USE IT</a:t>
            </a:r>
            <a:endParaRPr sz="1000">
              <a:solidFill>
                <a:srgbClr val="11C2C2"/>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validate demand signals for product, content, or messaging decisions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identify seasonal or regional shifts in consumer interests</a:t>
            </a:r>
            <a:endParaRPr sz="900">
              <a:solidFill>
                <a:schemeClr val="dk1"/>
              </a:solidFill>
              <a:latin typeface="Figtree"/>
              <a:ea typeface="Figtree"/>
              <a:cs typeface="Figtree"/>
              <a:sym typeface="Figtree"/>
            </a:endParaRPr>
          </a:p>
          <a:p>
            <a:pPr indent="-102870" lvl="0" marL="91440" rtl="0" algn="l">
              <a:spcBef>
                <a:spcPts val="0"/>
              </a:spcBef>
              <a:spcAft>
                <a:spcPts val="0"/>
              </a:spcAft>
              <a:buClr>
                <a:schemeClr val="dk1"/>
              </a:buClr>
              <a:buSzPts val="900"/>
              <a:buFont typeface="Figtree"/>
              <a:buChar char="●"/>
            </a:pPr>
            <a:r>
              <a:rPr lang="en" sz="900">
                <a:solidFill>
                  <a:schemeClr val="dk1"/>
                </a:solidFill>
                <a:latin typeface="Figtree"/>
                <a:ea typeface="Figtree"/>
                <a:cs typeface="Figtree"/>
                <a:sym typeface="Figtree"/>
              </a:rPr>
              <a:t>To spot emerging cultural conversations and compare interest between terms</a:t>
            </a:r>
            <a:endParaRPr sz="900">
              <a:solidFill>
                <a:schemeClr val="dk1"/>
              </a:solidFill>
              <a:latin typeface="Figtree"/>
              <a:ea typeface="Figtree"/>
              <a:cs typeface="Figtree"/>
              <a:sym typeface="Figtree"/>
            </a:endParaRPr>
          </a:p>
        </p:txBody>
      </p:sp>
      <p:sp>
        <p:nvSpPr>
          <p:cNvPr id="327" name="Google Shape;327;p40"/>
          <p:cNvSpPr/>
          <p:nvPr/>
        </p:nvSpPr>
        <p:spPr>
          <a:xfrm>
            <a:off x="197825" y="3483688"/>
            <a:ext cx="3892800" cy="1031400"/>
          </a:xfrm>
          <a:prstGeom prst="roundRect">
            <a:avLst>
              <a:gd fmla="val 9784" name="adj"/>
            </a:avLst>
          </a:prstGeom>
          <a:solidFill>
            <a:srgbClr val="11C2C2">
              <a:alpha val="30379"/>
            </a:srgbClr>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1253675" y="3383027"/>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29" name="Google Shape;329;p40"/>
          <p:cNvSpPr txBox="1"/>
          <p:nvPr/>
        </p:nvSpPr>
        <p:spPr>
          <a:xfrm>
            <a:off x="207200" y="3629996"/>
            <a:ext cx="380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Figtree"/>
                <a:ea typeface="Figtree"/>
                <a:cs typeface="Figtree"/>
                <a:sym typeface="Figtree"/>
              </a:rPr>
              <a:t>A skincare brand notices a spike in searches for “skin barrier repair” in Google Trends, particularly in Southeast Asia. They use this insight to create timely, geo-targeted content and launch a campaign tailored to that need.</a:t>
            </a:r>
            <a:endParaRPr sz="900">
              <a:solidFill>
                <a:schemeClr val="dk1"/>
              </a:solidFill>
              <a:latin typeface="Figtree"/>
              <a:ea typeface="Figtree"/>
              <a:cs typeface="Figtree"/>
              <a:sym typeface="Figtree"/>
            </a:endParaRPr>
          </a:p>
        </p:txBody>
      </p:sp>
      <p:sp>
        <p:nvSpPr>
          <p:cNvPr id="330" name="Google Shape;330;p40"/>
          <p:cNvSpPr txBox="1"/>
          <p:nvPr/>
        </p:nvSpPr>
        <p:spPr>
          <a:xfrm>
            <a:off x="1322577" y="3336825"/>
            <a:ext cx="1184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Example</a:t>
            </a:r>
            <a:endParaRPr>
              <a:solidFill>
                <a:schemeClr val="dk1"/>
              </a:solidFill>
              <a:latin typeface="Playfair Display SemiBold"/>
              <a:ea typeface="Playfair Display SemiBold"/>
              <a:cs typeface="Playfair Display SemiBold"/>
              <a:sym typeface="Playfair Display SemiBold"/>
            </a:endParaRPr>
          </a:p>
        </p:txBody>
      </p:sp>
      <p:sp>
        <p:nvSpPr>
          <p:cNvPr id="331" name="Google Shape;331;p40"/>
          <p:cNvSpPr/>
          <p:nvPr/>
        </p:nvSpPr>
        <p:spPr>
          <a:xfrm>
            <a:off x="4448700" y="201200"/>
            <a:ext cx="4489200" cy="1439700"/>
          </a:xfrm>
          <a:prstGeom prst="roundRect">
            <a:avLst>
              <a:gd fmla="val 9784" name="adj"/>
            </a:avLst>
          </a:prstGeom>
          <a:solidFill>
            <a:srgbClr val="11C2C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40"/>
          <p:cNvCxnSpPr/>
          <p:nvPr/>
        </p:nvCxnSpPr>
        <p:spPr>
          <a:xfrm>
            <a:off x="4258263" y="125000"/>
            <a:ext cx="16500" cy="4470000"/>
          </a:xfrm>
          <a:prstGeom prst="straightConnector1">
            <a:avLst/>
          </a:prstGeom>
          <a:noFill/>
          <a:ln cap="flat" cmpd="sng" w="9525">
            <a:solidFill>
              <a:srgbClr val="60463B"/>
            </a:solidFill>
            <a:prstDash val="dot"/>
            <a:round/>
            <a:headEnd len="med" w="med" type="none"/>
            <a:tailEnd len="med" w="med" type="none"/>
          </a:ln>
        </p:spPr>
      </p:cxnSp>
      <p:sp>
        <p:nvSpPr>
          <p:cNvPr id="333" name="Google Shape;333;p40"/>
          <p:cNvSpPr txBox="1"/>
          <p:nvPr/>
        </p:nvSpPr>
        <p:spPr>
          <a:xfrm>
            <a:off x="3611875" y="67925"/>
            <a:ext cx="663000" cy="270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700">
                <a:solidFill>
                  <a:srgbClr val="60463B"/>
                </a:solidFill>
                <a:latin typeface="Figtree Medium"/>
                <a:ea typeface="Figtree Medium"/>
                <a:cs typeface="Figtree Medium"/>
                <a:sym typeface="Figtree Medium"/>
              </a:rPr>
              <a:t>SENSES</a:t>
            </a:r>
            <a:endParaRPr sz="700">
              <a:solidFill>
                <a:srgbClr val="60463B"/>
              </a:solidFill>
              <a:latin typeface="Figtree Medium"/>
              <a:ea typeface="Figtree Medium"/>
              <a:cs typeface="Figtree Medium"/>
              <a:sym typeface="Figtree Medium"/>
            </a:endParaRPr>
          </a:p>
        </p:txBody>
      </p:sp>
      <p:sp>
        <p:nvSpPr>
          <p:cNvPr id="334" name="Google Shape;334;p40"/>
          <p:cNvSpPr txBox="1"/>
          <p:nvPr/>
        </p:nvSpPr>
        <p:spPr>
          <a:xfrm>
            <a:off x="207200" y="416000"/>
            <a:ext cx="3096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Inter SemiBold"/>
                <a:ea typeface="Inter SemiBold"/>
                <a:cs typeface="Inter SemiBold"/>
                <a:sym typeface="Inter SemiBold"/>
              </a:rPr>
              <a:t>Search Pattern &amp; Trend Analysis</a:t>
            </a:r>
            <a:endParaRPr sz="1000">
              <a:solidFill>
                <a:schemeClr val="dk1"/>
              </a:solidFill>
              <a:latin typeface="Inter SemiBold"/>
              <a:ea typeface="Inter SemiBold"/>
              <a:cs typeface="Inter SemiBold"/>
              <a:sym typeface="Inter SemiBold"/>
            </a:endParaRPr>
          </a:p>
          <a:p>
            <a:pPr indent="0" lvl="0" marL="0" rtl="0" algn="l">
              <a:lnSpc>
                <a:spcPct val="115000"/>
              </a:lnSpc>
              <a:spcBef>
                <a:spcPts val="0"/>
              </a:spcBef>
              <a:spcAft>
                <a:spcPts val="0"/>
              </a:spcAft>
              <a:buNone/>
            </a:pPr>
            <a:r>
              <a:t/>
            </a:r>
            <a:endParaRPr sz="1000">
              <a:solidFill>
                <a:schemeClr val="dk1"/>
              </a:solidFill>
              <a:latin typeface="Inter SemiBold"/>
              <a:ea typeface="Inter SemiBold"/>
              <a:cs typeface="Inter SemiBold"/>
              <a:sym typeface="Inter SemiBold"/>
            </a:endParaRPr>
          </a:p>
        </p:txBody>
      </p:sp>
      <p:sp>
        <p:nvSpPr>
          <p:cNvPr id="335" name="Google Shape;335;p40"/>
          <p:cNvSpPr txBox="1"/>
          <p:nvPr/>
        </p:nvSpPr>
        <p:spPr>
          <a:xfrm>
            <a:off x="4537950" y="313700"/>
            <a:ext cx="4211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FF"/>
                </a:solidFill>
                <a:latin typeface="Figtree"/>
                <a:ea typeface="Figtree"/>
                <a:cs typeface="Figtree"/>
                <a:sym typeface="Figtree"/>
              </a:rPr>
              <a:t>HOW TO USE IT (IN 4 STEPS):</a:t>
            </a:r>
            <a:endParaRPr b="1" sz="1100">
              <a:solidFill>
                <a:srgbClr val="FFFFFF"/>
              </a:solidFill>
              <a:latin typeface="Figtree"/>
              <a:ea typeface="Figtree"/>
              <a:cs typeface="Figtree"/>
              <a:sym typeface="Figtree"/>
            </a:endParaRPr>
          </a:p>
          <a:p>
            <a:pPr indent="0" lvl="0" marL="0" rtl="0" algn="l">
              <a:spcBef>
                <a:spcPts val="0"/>
              </a:spcBef>
              <a:spcAft>
                <a:spcPts val="0"/>
              </a:spcAft>
              <a:buNone/>
            </a:pPr>
            <a:r>
              <a:t/>
            </a:r>
            <a:endParaRPr b="1" sz="3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Go to trends.google.com</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Enter a keyword, topic, or comparison (e.g., "gut health" vs "immune booster")</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Use filters to narrow by location, time period, category, or search type (web, image, YouTube, news, shopping)</a:t>
            </a:r>
            <a:endParaRPr sz="900">
              <a:solidFill>
                <a:srgbClr val="FFFFFF"/>
              </a:solidFill>
              <a:latin typeface="Figtree"/>
              <a:ea typeface="Figtree"/>
              <a:cs typeface="Figtree"/>
              <a:sym typeface="Figtree"/>
            </a:endParaRPr>
          </a:p>
          <a:p>
            <a:pPr indent="-102870" lvl="0" marL="91440" rtl="0" algn="l">
              <a:spcBef>
                <a:spcPts val="0"/>
              </a:spcBef>
              <a:spcAft>
                <a:spcPts val="0"/>
              </a:spcAft>
              <a:buClr>
                <a:srgbClr val="FFFFFF"/>
              </a:buClr>
              <a:buSzPts val="900"/>
              <a:buFont typeface="Figtree"/>
              <a:buAutoNum type="arabicPeriod"/>
            </a:pPr>
            <a:r>
              <a:rPr lang="en" sz="900">
                <a:solidFill>
                  <a:srgbClr val="FFFFFF"/>
                </a:solidFill>
                <a:latin typeface="Figtree"/>
                <a:ea typeface="Figtree"/>
                <a:cs typeface="Figtree"/>
                <a:sym typeface="Figtree"/>
              </a:rPr>
              <a:t>Analyze trend graphs, related topics, rising queries, and regional heatmaps</a:t>
            </a:r>
            <a:endParaRPr sz="900">
              <a:solidFill>
                <a:srgbClr val="FFFFFF"/>
              </a:solidFill>
              <a:latin typeface="Figtree"/>
              <a:ea typeface="Figtree"/>
              <a:cs typeface="Figtree"/>
              <a:sym typeface="Figtree"/>
            </a:endParaRPr>
          </a:p>
        </p:txBody>
      </p:sp>
      <p:sp>
        <p:nvSpPr>
          <p:cNvPr id="336" name="Google Shape;336;p40"/>
          <p:cNvSpPr/>
          <p:nvPr/>
        </p:nvSpPr>
        <p:spPr>
          <a:xfrm>
            <a:off x="7309150" y="1730775"/>
            <a:ext cx="1628700" cy="2826900"/>
          </a:xfrm>
          <a:prstGeom prst="roundRect">
            <a:avLst>
              <a:gd fmla="val 9036"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452600" y="1730775"/>
            <a:ext cx="2728800" cy="1554600"/>
          </a:xfrm>
          <a:prstGeom prst="roundRect">
            <a:avLst>
              <a:gd fmla="val 9784" name="adj"/>
            </a:avLst>
          </a:prstGeom>
          <a:no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txBox="1"/>
          <p:nvPr/>
        </p:nvSpPr>
        <p:spPr>
          <a:xfrm>
            <a:off x="4490750" y="1767884"/>
            <a:ext cx="2728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PAIR WITH</a:t>
            </a:r>
            <a:endParaRPr b="1" sz="600">
              <a:solidFill>
                <a:schemeClr val="dk1"/>
              </a:solidFill>
              <a:latin typeface="Figtree"/>
              <a:ea typeface="Figtree"/>
              <a:cs typeface="Figtree"/>
              <a:sym typeface="Figtree"/>
            </a:endParaRPr>
          </a:p>
          <a:p>
            <a:pPr indent="0" lvl="0" marL="0" rtl="0" algn="l">
              <a:spcBef>
                <a:spcPts val="0"/>
              </a:spcBef>
              <a:spcAft>
                <a:spcPts val="0"/>
              </a:spcAft>
              <a:buNone/>
            </a:pPr>
            <a:r>
              <a:rPr lang="en" sz="700">
                <a:solidFill>
                  <a:schemeClr val="dk1"/>
                </a:solidFill>
                <a:latin typeface="Figtree"/>
                <a:ea typeface="Figtree"/>
                <a:cs typeface="Figtree"/>
                <a:sym typeface="Figtree"/>
              </a:rPr>
              <a:t>SparkToro to layer search patterns with audience affinities and influencer data | AnswerThePublic or KeywordsPeopleUse for deeper long-tail and query context | Pinterest Trends or TikTok Creator Center to correlate with visual/cultural trend patterns</a:t>
            </a:r>
            <a:br>
              <a:rPr lang="en" sz="600">
                <a:solidFill>
                  <a:schemeClr val="dk1"/>
                </a:solidFill>
                <a:latin typeface="Figtree"/>
                <a:ea typeface="Figtree"/>
                <a:cs typeface="Figtree"/>
                <a:sym typeface="Figtree"/>
              </a:rPr>
            </a:br>
            <a:endParaRPr sz="600">
              <a:solidFill>
                <a:schemeClr val="dk1"/>
              </a:solidFill>
              <a:latin typeface="Figtree"/>
              <a:ea typeface="Figtree"/>
              <a:cs typeface="Figtree"/>
              <a:sym typeface="Figtree"/>
            </a:endParaRPr>
          </a:p>
          <a:p>
            <a:pPr indent="0" lvl="0" marL="0" rtl="0" algn="l">
              <a:spcBef>
                <a:spcPts val="0"/>
              </a:spcBef>
              <a:spcAft>
                <a:spcPts val="0"/>
              </a:spcAft>
              <a:buNone/>
            </a:pPr>
            <a:r>
              <a:rPr b="1" lang="en" sz="1000">
                <a:solidFill>
                  <a:srgbClr val="11C2C2"/>
                </a:solidFill>
                <a:latin typeface="Figtree"/>
                <a:ea typeface="Figtree"/>
                <a:cs typeface="Figtree"/>
                <a:sym typeface="Figtree"/>
              </a:rPr>
              <a:t>ALTERNATIVE TOOLS</a:t>
            </a:r>
            <a:endParaRPr b="1" sz="600">
              <a:solidFill>
                <a:schemeClr val="dk1"/>
              </a:solidFill>
              <a:latin typeface="Figtree"/>
              <a:ea typeface="Figtree"/>
              <a:cs typeface="Figtree"/>
              <a:sym typeface="Figtree"/>
            </a:endParaRPr>
          </a:p>
          <a:p>
            <a:pPr indent="0" lvl="0" marL="0" rtl="0" algn="l">
              <a:lnSpc>
                <a:spcPct val="100000"/>
              </a:lnSpc>
              <a:spcBef>
                <a:spcPts val="0"/>
              </a:spcBef>
              <a:spcAft>
                <a:spcPts val="0"/>
              </a:spcAft>
              <a:buNone/>
            </a:pPr>
            <a:r>
              <a:rPr lang="en" sz="700">
                <a:solidFill>
                  <a:schemeClr val="dk1"/>
                </a:solidFill>
                <a:latin typeface="Figtree"/>
                <a:ea typeface="Figtree"/>
                <a:cs typeface="Figtree"/>
                <a:sym typeface="Figtree"/>
              </a:rPr>
              <a:t>Exploding Topics – for early-stage emerging trends | Glasp or Feedly + RSS – for surfacing real-time discourse from niche sources | SEMrush / Ahrefs Keywords Explorer – for paid search and SEO keyword analysis</a:t>
            </a:r>
            <a:endParaRPr sz="700">
              <a:solidFill>
                <a:schemeClr val="dk1"/>
              </a:solidFill>
              <a:latin typeface="Figtree"/>
              <a:ea typeface="Figtree"/>
              <a:cs typeface="Figtree"/>
              <a:sym typeface="Figtree"/>
            </a:endParaRPr>
          </a:p>
        </p:txBody>
      </p:sp>
      <p:sp>
        <p:nvSpPr>
          <p:cNvPr id="339" name="Google Shape;339;p40"/>
          <p:cNvSpPr txBox="1"/>
          <p:nvPr/>
        </p:nvSpPr>
        <p:spPr>
          <a:xfrm>
            <a:off x="7435513" y="1832900"/>
            <a:ext cx="1338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1C2C2"/>
                </a:solidFill>
                <a:latin typeface="Figtree"/>
                <a:ea typeface="Figtree"/>
                <a:cs typeface="Figtree"/>
                <a:sym typeface="Figtree"/>
              </a:rPr>
              <a:t>KEY CAPABILITIES / FEATURES</a:t>
            </a:r>
            <a:endParaRPr b="1" sz="1000">
              <a:solidFill>
                <a:srgbClr val="11C2C2"/>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Compare up to 5 search terms simultaneously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Access rising and breakout keyword data</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Filter by search vertical (YouTube, Shopping, etc.)</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Regional interest mapping down to city-level granularity</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Exportable data for further analysis or charting</a:t>
            </a:r>
            <a:endParaRPr sz="700">
              <a:solidFill>
                <a:schemeClr val="dk1"/>
              </a:solidFill>
              <a:latin typeface="Figtree"/>
              <a:ea typeface="Figtree"/>
              <a:cs typeface="Figtree"/>
              <a:sym typeface="Figtree"/>
            </a:endParaRPr>
          </a:p>
          <a:p>
            <a:pPr indent="-90170" lvl="0" marL="91440" rtl="0" algn="l">
              <a:spcBef>
                <a:spcPts val="0"/>
              </a:spcBef>
              <a:spcAft>
                <a:spcPts val="0"/>
              </a:spcAft>
              <a:buClr>
                <a:schemeClr val="dk1"/>
              </a:buClr>
              <a:buSzPts val="700"/>
              <a:buFont typeface="Figtree"/>
              <a:buAutoNum type="arabicPeriod"/>
            </a:pPr>
            <a:r>
              <a:rPr lang="en" sz="700">
                <a:solidFill>
                  <a:schemeClr val="dk1"/>
                </a:solidFill>
                <a:latin typeface="Figtree"/>
                <a:ea typeface="Figtree"/>
                <a:cs typeface="Figtree"/>
                <a:sym typeface="Figtree"/>
              </a:rPr>
              <a:t>Year in Search + real-time trending topics</a:t>
            </a:r>
            <a:endParaRPr sz="700">
              <a:solidFill>
                <a:schemeClr val="dk1"/>
              </a:solidFill>
              <a:latin typeface="Figtree"/>
              <a:ea typeface="Figtree"/>
              <a:cs typeface="Figtree"/>
              <a:sym typeface="Figtree"/>
            </a:endParaRPr>
          </a:p>
        </p:txBody>
      </p:sp>
      <p:sp>
        <p:nvSpPr>
          <p:cNvPr id="340" name="Google Shape;340;p40"/>
          <p:cNvSpPr/>
          <p:nvPr/>
        </p:nvSpPr>
        <p:spPr>
          <a:xfrm>
            <a:off x="4442425" y="3449475"/>
            <a:ext cx="2728800" cy="1108200"/>
          </a:xfrm>
          <a:prstGeom prst="roundRect">
            <a:avLst>
              <a:gd fmla="val 9784" name="adj"/>
            </a:avLst>
          </a:prstGeom>
          <a:solidFill>
            <a:schemeClr val="dk2"/>
          </a:solidFill>
          <a:ln cap="flat" cmpd="sng" w="9525">
            <a:solidFill>
              <a:srgbClr val="6046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txBox="1"/>
          <p:nvPr/>
        </p:nvSpPr>
        <p:spPr>
          <a:xfrm>
            <a:off x="4517425" y="3635100"/>
            <a:ext cx="25668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FFFF"/>
                </a:solidFill>
                <a:latin typeface="Roboto Mono"/>
                <a:ea typeface="Roboto Mono"/>
                <a:cs typeface="Roboto Mono"/>
                <a:sym typeface="Roboto Mono"/>
              </a:rPr>
              <a:t>“What trends in sustainable fashion have emerged in the UK since 2020, and how are they shifting by season?”</a:t>
            </a:r>
            <a:endParaRPr b="1" sz="700">
              <a:solidFill>
                <a:srgbClr val="FFFFFF"/>
              </a:solidFill>
              <a:latin typeface="Roboto Mono"/>
              <a:ea typeface="Roboto Mono"/>
              <a:cs typeface="Roboto Mono"/>
              <a:sym typeface="Roboto Mono"/>
            </a:endParaRPr>
          </a:p>
          <a:p>
            <a:pPr indent="0" lvl="0" marL="0" rtl="0" algn="l">
              <a:spcBef>
                <a:spcPts val="1000"/>
              </a:spcBef>
              <a:spcAft>
                <a:spcPts val="1000"/>
              </a:spcAft>
              <a:buNone/>
            </a:pPr>
            <a:r>
              <a:rPr b="1" lang="en" sz="700">
                <a:solidFill>
                  <a:srgbClr val="FFFFFF"/>
                </a:solidFill>
                <a:latin typeface="Roboto Mono"/>
                <a:ea typeface="Roboto Mono"/>
                <a:cs typeface="Roboto Mono"/>
                <a:sym typeface="Roboto Mono"/>
              </a:rPr>
              <a:t>“Compare interest in ‘hormonal acne’ vs. ‘retinol’ on Google Trends and identify regions where each dominates.”</a:t>
            </a:r>
            <a:endParaRPr b="1" sz="700">
              <a:solidFill>
                <a:srgbClr val="FFFFFF"/>
              </a:solidFill>
              <a:latin typeface="Roboto Mono"/>
              <a:ea typeface="Roboto Mono"/>
              <a:cs typeface="Roboto Mono"/>
              <a:sym typeface="Roboto Mono"/>
            </a:endParaRPr>
          </a:p>
        </p:txBody>
      </p:sp>
      <p:sp>
        <p:nvSpPr>
          <p:cNvPr id="342" name="Google Shape;342;p40"/>
          <p:cNvSpPr/>
          <p:nvPr/>
        </p:nvSpPr>
        <p:spPr>
          <a:xfrm>
            <a:off x="4980075" y="3353802"/>
            <a:ext cx="1628700" cy="307800"/>
          </a:xfrm>
          <a:prstGeom prst="roundRect">
            <a:avLst>
              <a:gd fmla="val 50000" name="adj"/>
            </a:avLst>
          </a:prstGeom>
          <a:solidFill>
            <a:srgbClr val="11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43" name="Google Shape;343;p40"/>
          <p:cNvSpPr txBox="1"/>
          <p:nvPr/>
        </p:nvSpPr>
        <p:spPr>
          <a:xfrm>
            <a:off x="4828722" y="3290775"/>
            <a:ext cx="194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Playfair Display SemiBold"/>
                <a:ea typeface="Playfair Display SemiBold"/>
                <a:cs typeface="Playfair Display SemiBold"/>
                <a:sym typeface="Playfair Display SemiBold"/>
              </a:rPr>
              <a:t>Prompt Starters</a:t>
            </a:r>
            <a:endParaRPr>
              <a:solidFill>
                <a:schemeClr val="dk1"/>
              </a:solidFill>
              <a:latin typeface="Playfair Display SemiBold"/>
              <a:ea typeface="Playfair Display SemiBold"/>
              <a:cs typeface="Playfair Display SemiBold"/>
              <a:sym typeface="Playfair Display SemiBold"/>
            </a:endParaRPr>
          </a:p>
        </p:txBody>
      </p:sp>
      <p:sp>
        <p:nvSpPr>
          <p:cNvPr id="344" name="Google Shape;344;p40"/>
          <p:cNvSpPr txBox="1"/>
          <p:nvPr/>
        </p:nvSpPr>
        <p:spPr>
          <a:xfrm>
            <a:off x="662950" y="4628000"/>
            <a:ext cx="8481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rgbClr val="11C2C2"/>
                </a:solidFill>
                <a:latin typeface="Figtree"/>
                <a:ea typeface="Figtree"/>
                <a:cs typeface="Figtree"/>
                <a:sym typeface="Figtree"/>
              </a:rPr>
              <a:t>PRO TIPS: </a:t>
            </a:r>
            <a:r>
              <a:rPr b="1" lang="en" sz="900">
                <a:solidFill>
                  <a:schemeClr val="dk1"/>
                </a:solidFill>
                <a:latin typeface="Figtree"/>
                <a:ea typeface="Figtree"/>
                <a:cs typeface="Figtree"/>
                <a:sym typeface="Figtree"/>
              </a:rPr>
              <a:t>Use rising queries to uncover subtle shifts in language (e.g., from “vegan” to “plant-based”).  Export and visualize Google Trends data alongside internal sales, ad, or social performance data to surface hidden correlations</a:t>
            </a:r>
            <a:endParaRPr b="1" sz="900">
              <a:solidFill>
                <a:schemeClr val="dk1"/>
              </a:solidFill>
              <a:latin typeface="Figtree"/>
              <a:ea typeface="Figtree"/>
              <a:cs typeface="Figtree"/>
              <a:sym typeface="Figtree"/>
            </a:endParaRPr>
          </a:p>
        </p:txBody>
      </p:sp>
      <p:pic>
        <p:nvPicPr>
          <p:cNvPr id="345" name="Google Shape;345;p40"/>
          <p:cNvPicPr preferRelativeResize="0"/>
          <p:nvPr/>
        </p:nvPicPr>
        <p:blipFill>
          <a:blip r:embed="rId3">
            <a:alphaModFix/>
          </a:blip>
          <a:stretch>
            <a:fillRect/>
          </a:stretch>
        </p:blipFill>
        <p:spPr>
          <a:xfrm>
            <a:off x="197825" y="4690713"/>
            <a:ext cx="400200" cy="400200"/>
          </a:xfrm>
          <a:prstGeom prst="ellipse">
            <a:avLst/>
          </a:prstGeom>
          <a:noFill/>
          <a:ln>
            <a:noFill/>
          </a:ln>
        </p:spPr>
      </p:pic>
      <p:pic>
        <p:nvPicPr>
          <p:cNvPr id="346" name="Google Shape;346;p40"/>
          <p:cNvPicPr preferRelativeResize="0"/>
          <p:nvPr/>
        </p:nvPicPr>
        <p:blipFill rotWithShape="1">
          <a:blip r:embed="rId4">
            <a:alphaModFix/>
          </a:blip>
          <a:srcRect b="47292" l="13000" r="64844" t="21119"/>
          <a:stretch/>
        </p:blipFill>
        <p:spPr>
          <a:xfrm>
            <a:off x="3752950" y="291550"/>
            <a:ext cx="342900" cy="3231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ven Branded - simple">
  <a:themeElements>
    <a:clrScheme name="Simple Light">
      <a:dk1>
        <a:srgbClr val="009E3D"/>
      </a:dk1>
      <a:lt1>
        <a:srgbClr val="022911"/>
      </a:lt1>
      <a:dk2>
        <a:srgbClr val="1F1F1E"/>
      </a:dk2>
      <a:lt2>
        <a:srgbClr val="EBEBE6"/>
      </a:lt2>
      <a:accent1>
        <a:srgbClr val="E18484"/>
      </a:accent1>
      <a:accent2>
        <a:srgbClr val="E8C073"/>
      </a:accent2>
      <a:accent3>
        <a:srgbClr val="F9FF6A"/>
      </a:accent3>
      <a:accent4>
        <a:srgbClr val="B0FB50"/>
      </a:accent4>
      <a:accent5>
        <a:srgbClr val="7BB5DD"/>
      </a:accent5>
      <a:accent6>
        <a:srgbClr val="666664"/>
      </a:accent6>
      <a:hlink>
        <a:srgbClr val="B0FB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